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3_1E5D9EBB.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3"/>
  </p:notesMasterIdLst>
  <p:sldIdLst>
    <p:sldId id="261" r:id="rId2"/>
    <p:sldId id="258" r:id="rId3"/>
    <p:sldId id="25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9"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55C965-4DB8-D6F5-6DBD-809252996F4F}" name="Hemmesch Breaker, Amanda R" initials="HR" userId="S::hq5929ba@minnstate.edu::824e3cba-2ee2-4c03-9eea-ed75df2a4df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6F775-532F-408B-1B85-C69637352558}" v="2" dt="2022-04-18T14:45:45.843"/>
    <p1510:client id="{B35198D4-4488-4F71-9D28-676EF3005ADF}" v="14" dt="2022-04-18T20:07:14.905"/>
    <p1510:client id="{FEB959AF-8A4C-4845-AB91-D8C7CC697CCB}" v="1000" dt="2022-04-18T05:26:43.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[Book.xlsx]Sheet1!$B$1</c:f>
              <c:strCache>
                <c:ptCount val="1"/>
                <c:pt idx="0">
                  <c:v>In general, do the posts on social media about other people's romantic relationships make you feel...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[Book.xlsx]Sheet1!$A$2:$A$4</c:f>
              <c:strCache>
                <c:ptCount val="3"/>
                <c:pt idx="0">
                  <c:v>Better about own relationship status</c:v>
                </c:pt>
                <c:pt idx="1">
                  <c:v>Worse about own relationship status</c:v>
                </c:pt>
                <c:pt idx="2">
                  <c:v>Doesn't make much difference</c:v>
                </c:pt>
              </c:strCache>
            </c:strRef>
          </c:cat>
          <c:val>
            <c:numRef>
              <c:f>[Book.xlsx]Sheet1!$B$2:$B$4</c:f>
              <c:numCache>
                <c:formatCode>General</c:formatCode>
                <c:ptCount val="3"/>
                <c:pt idx="0">
                  <c:v>5</c:v>
                </c:pt>
                <c:pt idx="1">
                  <c:v>13</c:v>
                </c:pt>
                <c:pt idx="2">
                  <c:v>82</c:v>
                </c:pt>
              </c:numCache>
            </c:numRef>
          </c:val>
          <c:extLst>
            <c:ext xmlns:c16="http://schemas.microsoft.com/office/drawing/2014/chart" uri="{C3380CC4-5D6E-409C-BE32-E72D297353CC}">
              <c16:uniqueId val="{00000000-E3F5-460E-886B-3D5B00975920}"/>
            </c:ext>
          </c:extLst>
        </c:ser>
        <c:dLbls>
          <c:showLegendKey val="0"/>
          <c:showVal val="0"/>
          <c:showCatName val="0"/>
          <c:showSerName val="0"/>
          <c:showPercent val="0"/>
          <c:showBubbleSize val="0"/>
        </c:dLbls>
        <c:gapWidth val="219"/>
        <c:overlap val="-27"/>
        <c:axId val="1066249239"/>
        <c:axId val="988896599"/>
      </c:barChart>
      <c:catAx>
        <c:axId val="1066249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8896599"/>
        <c:crosses val="autoZero"/>
        <c:auto val="1"/>
        <c:lblAlgn val="ctr"/>
        <c:lblOffset val="100"/>
        <c:noMultiLvlLbl val="0"/>
      </c:catAx>
      <c:valAx>
        <c:axId val="9888965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6249239"/>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[Book.xlsx]Sheet2!$B$1</c:f>
              <c:strCache>
                <c:ptCount val="1"/>
                <c:pt idx="0">
                  <c:v>Single</c:v>
                </c:pt>
              </c:strCache>
            </c:strRef>
          </c:tx>
          <c:spPr>
            <a:solidFill>
              <a:srgbClr val="0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[Book.xlsx]Sheet2!$A$2:$A$4</c:f>
              <c:strCache>
                <c:ptCount val="3"/>
                <c:pt idx="0">
                  <c:v>Better about own relationship status</c:v>
                </c:pt>
                <c:pt idx="1">
                  <c:v>Worse about own relationship status</c:v>
                </c:pt>
                <c:pt idx="2">
                  <c:v>Doesn't make much difference</c:v>
                </c:pt>
              </c:strCache>
            </c:strRef>
          </c:cat>
          <c:val>
            <c:numRef>
              <c:f>[Book.xlsx]Sheet2!$B$2:$B$4</c:f>
              <c:numCache>
                <c:formatCode>General</c:formatCode>
                <c:ptCount val="3"/>
                <c:pt idx="0">
                  <c:v>3</c:v>
                </c:pt>
                <c:pt idx="1">
                  <c:v>20</c:v>
                </c:pt>
                <c:pt idx="2">
                  <c:v>77</c:v>
                </c:pt>
              </c:numCache>
            </c:numRef>
          </c:val>
          <c:extLst>
            <c:ext xmlns:c16="http://schemas.microsoft.com/office/drawing/2014/chart" uri="{C3380CC4-5D6E-409C-BE32-E72D297353CC}">
              <c16:uniqueId val="{00000000-01FA-401C-A878-6644ADF9F60B}"/>
            </c:ext>
          </c:extLst>
        </c:ser>
        <c:ser>
          <c:idx val="1"/>
          <c:order val="1"/>
          <c:tx>
            <c:strRef>
              <c:f>[Book.xlsx]Sheet2!$C$1</c:f>
              <c:strCache>
                <c:ptCount val="1"/>
                <c:pt idx="0">
                  <c:v>Married/Committed Relationship</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[Book.xlsx]Sheet2!$A$2:$A$4</c:f>
              <c:strCache>
                <c:ptCount val="3"/>
                <c:pt idx="0">
                  <c:v>Better about own relationship status</c:v>
                </c:pt>
                <c:pt idx="1">
                  <c:v>Worse about own relationship status</c:v>
                </c:pt>
                <c:pt idx="2">
                  <c:v>Doesn't make much difference</c:v>
                </c:pt>
              </c:strCache>
            </c:strRef>
          </c:cat>
          <c:val>
            <c:numRef>
              <c:f>[Book.xlsx]Sheet2!$C$2:$C$4</c:f>
              <c:numCache>
                <c:formatCode>General</c:formatCode>
                <c:ptCount val="3"/>
                <c:pt idx="0">
                  <c:v>6</c:v>
                </c:pt>
                <c:pt idx="1">
                  <c:v>6</c:v>
                </c:pt>
                <c:pt idx="2">
                  <c:v>88</c:v>
                </c:pt>
              </c:numCache>
            </c:numRef>
          </c:val>
          <c:extLst>
            <c:ext xmlns:c16="http://schemas.microsoft.com/office/drawing/2014/chart" uri="{C3380CC4-5D6E-409C-BE32-E72D297353CC}">
              <c16:uniqueId val="{00000001-01FA-401C-A878-6644ADF9F60B}"/>
            </c:ext>
          </c:extLst>
        </c:ser>
        <c:dLbls>
          <c:showLegendKey val="0"/>
          <c:showVal val="0"/>
          <c:showCatName val="0"/>
          <c:showSerName val="0"/>
          <c:showPercent val="0"/>
          <c:showBubbleSize val="0"/>
        </c:dLbls>
        <c:gapWidth val="219"/>
        <c:overlap val="-27"/>
        <c:axId val="353788488"/>
        <c:axId val="31934503"/>
      </c:barChart>
      <c:catAx>
        <c:axId val="35378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34503"/>
        <c:crosses val="autoZero"/>
        <c:auto val="1"/>
        <c:lblAlgn val="ctr"/>
        <c:lblOffset val="100"/>
        <c:noMultiLvlLbl val="0"/>
      </c:catAx>
      <c:valAx>
        <c:axId val="31934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788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[Book.xlsx]Sheet3!$B$1</c:f>
              <c:strCache>
                <c:ptCount val="1"/>
                <c:pt idx="0">
                  <c:v>How happy are you with your social relationships?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[Book.xlsx]Sheet3!$A$2:$A$4</c:f>
              <c:strCache>
                <c:ptCount val="3"/>
                <c:pt idx="0">
                  <c:v>Not Satisfied</c:v>
                </c:pt>
                <c:pt idx="1">
                  <c:v>Somewhat</c:v>
                </c:pt>
                <c:pt idx="2">
                  <c:v>Satisfied</c:v>
                </c:pt>
              </c:strCache>
            </c:strRef>
          </c:cat>
          <c:val>
            <c:numRef>
              <c:f>[Book.xlsx]Sheet3!$B$2:$B$4</c:f>
              <c:numCache>
                <c:formatCode>General</c:formatCode>
                <c:ptCount val="3"/>
                <c:pt idx="0">
                  <c:v>12</c:v>
                </c:pt>
                <c:pt idx="1">
                  <c:v>27</c:v>
                </c:pt>
                <c:pt idx="2">
                  <c:v>61</c:v>
                </c:pt>
              </c:numCache>
            </c:numRef>
          </c:val>
          <c:extLst>
            <c:ext xmlns:c16="http://schemas.microsoft.com/office/drawing/2014/chart" uri="{C3380CC4-5D6E-409C-BE32-E72D297353CC}">
              <c16:uniqueId val="{00000000-D234-4401-A638-A63FC209FD51}"/>
            </c:ext>
          </c:extLst>
        </c:ser>
        <c:dLbls>
          <c:showLegendKey val="0"/>
          <c:showVal val="0"/>
          <c:showCatName val="0"/>
          <c:showSerName val="0"/>
          <c:showPercent val="0"/>
          <c:showBubbleSize val="0"/>
        </c:dLbls>
        <c:gapWidth val="219"/>
        <c:overlap val="-27"/>
        <c:axId val="1562065704"/>
        <c:axId val="260429703"/>
      </c:barChart>
      <c:catAx>
        <c:axId val="1562065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429703"/>
        <c:crosses val="autoZero"/>
        <c:auto val="1"/>
        <c:lblAlgn val="ctr"/>
        <c:lblOffset val="100"/>
        <c:noMultiLvlLbl val="0"/>
      </c:catAx>
      <c:valAx>
        <c:axId val="2604297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206570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[Book.xlsx]Sheet4!$B$1</c:f>
              <c:strCache>
                <c:ptCount val="1"/>
                <c:pt idx="0">
                  <c:v>Satisfied</c:v>
                </c:pt>
              </c:strCache>
            </c:strRef>
          </c:tx>
          <c:spPr>
            <a:solidFill>
              <a:srgbClr val="0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[Book.xlsx]Sheet4!$A$2:$A$4</c:f>
              <c:strCache>
                <c:ptCount val="3"/>
                <c:pt idx="0">
                  <c:v>Better about own relationship</c:v>
                </c:pt>
                <c:pt idx="1">
                  <c:v>Worse about own relationship</c:v>
                </c:pt>
                <c:pt idx="2">
                  <c:v>Doesn't make much difference</c:v>
                </c:pt>
              </c:strCache>
            </c:strRef>
          </c:cat>
          <c:val>
            <c:numRef>
              <c:f>[Book.xlsx]Sheet4!$B$2:$B$4</c:f>
              <c:numCache>
                <c:formatCode>General</c:formatCode>
                <c:ptCount val="3"/>
                <c:pt idx="0">
                  <c:v>5</c:v>
                </c:pt>
                <c:pt idx="1">
                  <c:v>10</c:v>
                </c:pt>
                <c:pt idx="2">
                  <c:v>85</c:v>
                </c:pt>
              </c:numCache>
            </c:numRef>
          </c:val>
          <c:extLst>
            <c:ext xmlns:c16="http://schemas.microsoft.com/office/drawing/2014/chart" uri="{C3380CC4-5D6E-409C-BE32-E72D297353CC}">
              <c16:uniqueId val="{00000000-144D-49D2-B164-30D041AB02F8}"/>
            </c:ext>
          </c:extLst>
        </c:ser>
        <c:ser>
          <c:idx val="1"/>
          <c:order val="1"/>
          <c:tx>
            <c:strRef>
              <c:f>[Book.xlsx]Sheet4!$C$1</c:f>
              <c:strCache>
                <c:ptCount val="1"/>
                <c:pt idx="0">
                  <c:v>Not Satisfied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[Book.xlsx]Sheet4!$A$2:$A$4</c:f>
              <c:strCache>
                <c:ptCount val="3"/>
                <c:pt idx="0">
                  <c:v>Better about own relationship</c:v>
                </c:pt>
                <c:pt idx="1">
                  <c:v>Worse about own relationship</c:v>
                </c:pt>
                <c:pt idx="2">
                  <c:v>Doesn't make much difference</c:v>
                </c:pt>
              </c:strCache>
            </c:strRef>
          </c:cat>
          <c:val>
            <c:numRef>
              <c:f>[Book.xlsx]Sheet4!$C$2:$C$4</c:f>
              <c:numCache>
                <c:formatCode>General</c:formatCode>
                <c:ptCount val="3"/>
                <c:pt idx="0">
                  <c:v>12</c:v>
                </c:pt>
                <c:pt idx="1">
                  <c:v>27</c:v>
                </c:pt>
                <c:pt idx="2">
                  <c:v>61</c:v>
                </c:pt>
              </c:numCache>
            </c:numRef>
          </c:val>
          <c:extLst>
            <c:ext xmlns:c16="http://schemas.microsoft.com/office/drawing/2014/chart" uri="{C3380CC4-5D6E-409C-BE32-E72D297353CC}">
              <c16:uniqueId val="{00000001-144D-49D2-B164-30D041AB02F8}"/>
            </c:ext>
          </c:extLst>
        </c:ser>
        <c:dLbls>
          <c:showLegendKey val="0"/>
          <c:showVal val="0"/>
          <c:showCatName val="0"/>
          <c:showSerName val="0"/>
          <c:showPercent val="0"/>
          <c:showBubbleSize val="0"/>
        </c:dLbls>
        <c:gapWidth val="219"/>
        <c:overlap val="-27"/>
        <c:axId val="1778358344"/>
        <c:axId val="1028756295"/>
      </c:barChart>
      <c:catAx>
        <c:axId val="177835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756295"/>
        <c:crosses val="autoZero"/>
        <c:auto val="1"/>
        <c:lblAlgn val="ctr"/>
        <c:lblOffset val="100"/>
        <c:noMultiLvlLbl val="0"/>
      </c:catAx>
      <c:valAx>
        <c:axId val="102875629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35834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'Iso, relationship status'!$B$74</c:f>
              <c:strCache>
                <c:ptCount val="1"/>
                <c:pt idx="0">
                  <c:v>Feet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'Iso, relationship status'!$A$75:$A$76</c:f>
              <c:strCache>
                <c:ptCount val="2"/>
                <c:pt idx="0">
                  <c:v>At-Risk</c:v>
                </c:pt>
                <c:pt idx="1">
                  <c:v>Not At-Risk</c:v>
                </c:pt>
              </c:strCache>
            </c:strRef>
          </c:cat>
          <c:val>
            <c:numRef>
              <c:f>'Iso, relationship status'!$B$75:$B$76</c:f>
              <c:numCache>
                <c:formatCode>General</c:formatCode>
                <c:ptCount val="2"/>
                <c:pt idx="0">
                  <c:v>13</c:v>
                </c:pt>
                <c:pt idx="1">
                  <c:v>87</c:v>
                </c:pt>
              </c:numCache>
            </c:numRef>
          </c:val>
          <c:extLst>
            <c:ext xmlns:c16="http://schemas.microsoft.com/office/drawing/2014/chart" uri="{C3380CC4-5D6E-409C-BE32-E72D297353CC}">
              <c16:uniqueId val="{00000000-C35B-47CA-BDBA-E7A2CE981BF0}"/>
            </c:ext>
          </c:extLst>
        </c:ser>
        <c:dLbls>
          <c:showLegendKey val="0"/>
          <c:showVal val="0"/>
          <c:showCatName val="0"/>
          <c:showSerName val="0"/>
          <c:showPercent val="0"/>
          <c:showBubbleSize val="0"/>
        </c:dLbls>
        <c:gapWidth val="219"/>
        <c:overlap val="-27"/>
        <c:axId val="1175868479"/>
        <c:axId val="1175873055"/>
      </c:barChart>
      <c:catAx>
        <c:axId val="117586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75873055"/>
        <c:crosses val="autoZero"/>
        <c:auto val="1"/>
        <c:lblAlgn val="ctr"/>
        <c:lblOffset val="100"/>
        <c:noMultiLvlLbl val="0"/>
      </c:catAx>
      <c:valAx>
        <c:axId val="1175873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75868479"/>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'Relationship Sat., Isolation'!$B$26</c:f>
              <c:strCache>
                <c:ptCount val="1"/>
                <c:pt idx="0">
                  <c:v>At- Risk</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'Relationship Sat., Isolation'!$A$27:$A$29</c:f>
              <c:strCache>
                <c:ptCount val="3"/>
                <c:pt idx="0">
                  <c:v>Better about own relationship</c:v>
                </c:pt>
                <c:pt idx="1">
                  <c:v>Worse about own relationship</c:v>
                </c:pt>
                <c:pt idx="2">
                  <c:v>Doesn’t make much difference</c:v>
                </c:pt>
              </c:strCache>
            </c:strRef>
          </c:cat>
          <c:val>
            <c:numRef>
              <c:f>'Relationship Sat., Isolation'!$B$27:$B$29</c:f>
              <c:numCache>
                <c:formatCode>General</c:formatCode>
                <c:ptCount val="3"/>
                <c:pt idx="0">
                  <c:v>10</c:v>
                </c:pt>
                <c:pt idx="1">
                  <c:v>24</c:v>
                </c:pt>
                <c:pt idx="2">
                  <c:v>66</c:v>
                </c:pt>
              </c:numCache>
            </c:numRef>
          </c:val>
          <c:extLst>
            <c:ext xmlns:c16="http://schemas.microsoft.com/office/drawing/2014/chart" uri="{C3380CC4-5D6E-409C-BE32-E72D297353CC}">
              <c16:uniqueId val="{00000000-6496-4048-B9BC-20F7287B9AD0}"/>
            </c:ext>
          </c:extLst>
        </c:ser>
        <c:ser>
          <c:idx val="1"/>
          <c:order val="1"/>
          <c:tx>
            <c:strRef>
              <c:f>'Relationship Sat., Isolation'!$C$26</c:f>
              <c:strCache>
                <c:ptCount val="1"/>
                <c:pt idx="0">
                  <c:v>Not At-Risk</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'Relationship Sat., Isolation'!$A$27:$A$29</c:f>
              <c:strCache>
                <c:ptCount val="3"/>
                <c:pt idx="0">
                  <c:v>Better about own relationship</c:v>
                </c:pt>
                <c:pt idx="1">
                  <c:v>Worse about own relationship</c:v>
                </c:pt>
                <c:pt idx="2">
                  <c:v>Doesn’t make much difference</c:v>
                </c:pt>
              </c:strCache>
            </c:strRef>
          </c:cat>
          <c:val>
            <c:numRef>
              <c:f>'Relationship Sat., Isolation'!$C$27:$C$29</c:f>
              <c:numCache>
                <c:formatCode>General</c:formatCode>
                <c:ptCount val="3"/>
                <c:pt idx="0">
                  <c:v>5</c:v>
                </c:pt>
                <c:pt idx="1">
                  <c:v>12</c:v>
                </c:pt>
                <c:pt idx="2">
                  <c:v>83</c:v>
                </c:pt>
              </c:numCache>
            </c:numRef>
          </c:val>
          <c:extLst>
            <c:ext xmlns:c16="http://schemas.microsoft.com/office/drawing/2014/chart" uri="{C3380CC4-5D6E-409C-BE32-E72D297353CC}">
              <c16:uniqueId val="{00000001-6496-4048-B9BC-20F7287B9AD0}"/>
            </c:ext>
          </c:extLst>
        </c:ser>
        <c:dLbls>
          <c:showLegendKey val="0"/>
          <c:showVal val="0"/>
          <c:showCatName val="0"/>
          <c:showSerName val="0"/>
          <c:showPercent val="0"/>
          <c:showBubbleSize val="0"/>
        </c:dLbls>
        <c:gapWidth val="219"/>
        <c:overlap val="-27"/>
        <c:axId val="1037069775"/>
        <c:axId val="1037065199"/>
      </c:barChart>
      <c:catAx>
        <c:axId val="103706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7065199"/>
        <c:crosses val="autoZero"/>
        <c:auto val="1"/>
        <c:lblAlgn val="ctr"/>
        <c:lblOffset val="100"/>
        <c:noMultiLvlLbl val="0"/>
      </c:catAx>
      <c:valAx>
        <c:axId val="10370651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37069775"/>
        <c:crosses val="autoZero"/>
        <c:crossBetween val="between"/>
        <c:majorUnit val="25"/>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4761989586204367"/>
          <c:y val="7.2201229131468245E-2"/>
          <c:w val="0.25620713759445218"/>
          <c:h val="6.610797054473431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'Iso, relationship status'!$A$22</c:f>
              <c:strCache>
                <c:ptCount val="1"/>
                <c:pt idx="0">
                  <c:v>Single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'Iso, relationship status'!$B$21:$C$21</c:f>
              <c:strCache>
                <c:ptCount val="2"/>
                <c:pt idx="0">
                  <c:v>At-Risk</c:v>
                </c:pt>
                <c:pt idx="1">
                  <c:v>Not At-Risk</c:v>
                </c:pt>
              </c:strCache>
            </c:strRef>
          </c:cat>
          <c:val>
            <c:numRef>
              <c:f>'Iso, relationship status'!$B$22:$C$22</c:f>
              <c:numCache>
                <c:formatCode>General</c:formatCode>
                <c:ptCount val="2"/>
                <c:pt idx="0">
                  <c:v>69</c:v>
                </c:pt>
                <c:pt idx="1">
                  <c:v>49</c:v>
                </c:pt>
              </c:numCache>
            </c:numRef>
          </c:val>
          <c:extLst>
            <c:ext xmlns:c16="http://schemas.microsoft.com/office/drawing/2014/chart" uri="{C3380CC4-5D6E-409C-BE32-E72D297353CC}">
              <c16:uniqueId val="{00000000-7899-4F2C-97B7-62816F775C6D}"/>
            </c:ext>
          </c:extLst>
        </c:ser>
        <c:ser>
          <c:idx val="1"/>
          <c:order val="1"/>
          <c:tx>
            <c:strRef>
              <c:f>'Iso, relationship status'!$A$23</c:f>
              <c:strCache>
                <c:ptCount val="1"/>
                <c:pt idx="0">
                  <c:v>Married/Committed Relationship</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'Iso, relationship status'!$B$21:$C$21</c:f>
              <c:strCache>
                <c:ptCount val="2"/>
                <c:pt idx="0">
                  <c:v>At-Risk</c:v>
                </c:pt>
                <c:pt idx="1">
                  <c:v>Not At-Risk</c:v>
                </c:pt>
              </c:strCache>
            </c:strRef>
          </c:cat>
          <c:val>
            <c:numRef>
              <c:f>'Iso, relationship status'!$B$23:$C$23</c:f>
              <c:numCache>
                <c:formatCode>General</c:formatCode>
                <c:ptCount val="2"/>
                <c:pt idx="0">
                  <c:v>31</c:v>
                </c:pt>
                <c:pt idx="1">
                  <c:v>51</c:v>
                </c:pt>
              </c:numCache>
            </c:numRef>
          </c:val>
          <c:extLst>
            <c:ext xmlns:c16="http://schemas.microsoft.com/office/drawing/2014/chart" uri="{C3380CC4-5D6E-409C-BE32-E72D297353CC}">
              <c16:uniqueId val="{00000001-7899-4F2C-97B7-62816F775C6D}"/>
            </c:ext>
          </c:extLst>
        </c:ser>
        <c:dLbls>
          <c:showLegendKey val="0"/>
          <c:showVal val="0"/>
          <c:showCatName val="0"/>
          <c:showSerName val="0"/>
          <c:showPercent val="0"/>
          <c:showBubbleSize val="0"/>
        </c:dLbls>
        <c:gapWidth val="219"/>
        <c:overlap val="-27"/>
        <c:axId val="448856719"/>
        <c:axId val="448858383"/>
      </c:barChart>
      <c:catAx>
        <c:axId val="448856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8858383"/>
        <c:crosses val="autoZero"/>
        <c:auto val="1"/>
        <c:lblAlgn val="ctr"/>
        <c:lblOffset val="100"/>
        <c:noMultiLvlLbl val="0"/>
      </c:catAx>
      <c:valAx>
        <c:axId val="4488583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8856719"/>
        <c:crosses val="autoZero"/>
        <c:crossBetween val="between"/>
        <c:majorUnit val="25"/>
      </c:valAx>
      <c:spPr>
        <a:noFill/>
        <a:ln>
          <a:noFill/>
        </a:ln>
        <a:effectLst/>
      </c:spPr>
    </c:plotArea>
    <c:legend>
      <c:legendPos val="b"/>
      <c:layout>
        <c:manualLayout>
          <c:xMode val="edge"/>
          <c:yMode val="edge"/>
          <c:x val="0.24948253983726856"/>
          <c:y val="5.1712130746075745E-2"/>
          <c:w val="0.49947953953576879"/>
          <c:h val="6.275871158653764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'Iso, relationship status'!$B$56</c:f>
              <c:strCache>
                <c:ptCount val="1"/>
                <c:pt idx="0">
                  <c:v>;)</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'Iso, relationship status'!$A$57:$A$59</c:f>
              <c:strCache>
                <c:ptCount val="3"/>
                <c:pt idx="0">
                  <c:v>None</c:v>
                </c:pt>
                <c:pt idx="1">
                  <c:v>Not Often</c:v>
                </c:pt>
                <c:pt idx="2">
                  <c:v>More Often</c:v>
                </c:pt>
              </c:strCache>
            </c:strRef>
          </c:cat>
          <c:val>
            <c:numRef>
              <c:f>'Iso, relationship status'!$B$57:$B$59</c:f>
              <c:numCache>
                <c:formatCode>General</c:formatCode>
                <c:ptCount val="3"/>
                <c:pt idx="0">
                  <c:v>48</c:v>
                </c:pt>
                <c:pt idx="1">
                  <c:v>24</c:v>
                </c:pt>
                <c:pt idx="2">
                  <c:v>28</c:v>
                </c:pt>
              </c:numCache>
            </c:numRef>
          </c:val>
          <c:extLst>
            <c:ext xmlns:c16="http://schemas.microsoft.com/office/drawing/2014/chart" uri="{C3380CC4-5D6E-409C-BE32-E72D297353CC}">
              <c16:uniqueId val="{00000000-FD0F-4A11-9B54-8B942C30EB26}"/>
            </c:ext>
          </c:extLst>
        </c:ser>
        <c:dLbls>
          <c:showLegendKey val="0"/>
          <c:showVal val="0"/>
          <c:showCatName val="0"/>
          <c:showSerName val="0"/>
          <c:showPercent val="0"/>
          <c:showBubbleSize val="0"/>
        </c:dLbls>
        <c:gapWidth val="219"/>
        <c:overlap val="-27"/>
        <c:axId val="1158392527"/>
        <c:axId val="1158387951"/>
      </c:barChart>
      <c:catAx>
        <c:axId val="115839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8387951"/>
        <c:crosses val="autoZero"/>
        <c:auto val="1"/>
        <c:lblAlgn val="ctr"/>
        <c:lblOffset val="100"/>
        <c:noMultiLvlLbl val="0"/>
      </c:catAx>
      <c:valAx>
        <c:axId val="11583879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58392527"/>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'Iso, relationship status'!$B$48</c:f>
              <c:strCache>
                <c:ptCount val="1"/>
                <c:pt idx="0">
                  <c:v>At-Risk</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'Iso, relationship status'!$A$49:$A$51</c:f>
              <c:strCache>
                <c:ptCount val="3"/>
                <c:pt idx="0">
                  <c:v>None</c:v>
                </c:pt>
                <c:pt idx="1">
                  <c:v>Not Often</c:v>
                </c:pt>
                <c:pt idx="2">
                  <c:v>More Often</c:v>
                </c:pt>
              </c:strCache>
            </c:strRef>
          </c:cat>
          <c:val>
            <c:numRef>
              <c:f>'Iso, relationship status'!$B$49:$B$51</c:f>
              <c:numCache>
                <c:formatCode>General</c:formatCode>
                <c:ptCount val="3"/>
                <c:pt idx="0">
                  <c:v>50</c:v>
                </c:pt>
                <c:pt idx="1">
                  <c:v>29</c:v>
                </c:pt>
                <c:pt idx="2">
                  <c:v>21</c:v>
                </c:pt>
              </c:numCache>
            </c:numRef>
          </c:val>
          <c:extLst>
            <c:ext xmlns:c16="http://schemas.microsoft.com/office/drawing/2014/chart" uri="{C3380CC4-5D6E-409C-BE32-E72D297353CC}">
              <c16:uniqueId val="{00000000-0C16-40D3-8F82-46187672C4F0}"/>
            </c:ext>
          </c:extLst>
        </c:ser>
        <c:ser>
          <c:idx val="1"/>
          <c:order val="1"/>
          <c:tx>
            <c:strRef>
              <c:f>'Iso, relationship status'!$C$48</c:f>
              <c:strCache>
                <c:ptCount val="1"/>
                <c:pt idx="0">
                  <c:v>Not At-Risk</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'Iso, relationship status'!$A$49:$A$51</c:f>
              <c:strCache>
                <c:ptCount val="3"/>
                <c:pt idx="0">
                  <c:v>None</c:v>
                </c:pt>
                <c:pt idx="1">
                  <c:v>Not Often</c:v>
                </c:pt>
                <c:pt idx="2">
                  <c:v>More Often</c:v>
                </c:pt>
              </c:strCache>
            </c:strRef>
          </c:cat>
          <c:val>
            <c:numRef>
              <c:f>'Iso, relationship status'!$C$49:$C$51</c:f>
              <c:numCache>
                <c:formatCode>General</c:formatCode>
                <c:ptCount val="3"/>
                <c:pt idx="0">
                  <c:v>48</c:v>
                </c:pt>
                <c:pt idx="1">
                  <c:v>23</c:v>
                </c:pt>
                <c:pt idx="2">
                  <c:v>29</c:v>
                </c:pt>
              </c:numCache>
            </c:numRef>
          </c:val>
          <c:extLst>
            <c:ext xmlns:c16="http://schemas.microsoft.com/office/drawing/2014/chart" uri="{C3380CC4-5D6E-409C-BE32-E72D297353CC}">
              <c16:uniqueId val="{00000001-0C16-40D3-8F82-46187672C4F0}"/>
            </c:ext>
          </c:extLst>
        </c:ser>
        <c:dLbls>
          <c:showLegendKey val="0"/>
          <c:showVal val="0"/>
          <c:showCatName val="0"/>
          <c:showSerName val="0"/>
          <c:showPercent val="0"/>
          <c:showBubbleSize val="0"/>
        </c:dLbls>
        <c:gapWidth val="219"/>
        <c:overlap val="-27"/>
        <c:axId val="1037022351"/>
        <c:axId val="1037029007"/>
      </c:barChart>
      <c:catAx>
        <c:axId val="1037022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7029007"/>
        <c:crosses val="autoZero"/>
        <c:auto val="1"/>
        <c:lblAlgn val="ctr"/>
        <c:lblOffset val="100"/>
        <c:noMultiLvlLbl val="0"/>
      </c:catAx>
      <c:valAx>
        <c:axId val="10370290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37022351"/>
        <c:crosses val="autoZero"/>
        <c:crossBetween val="between"/>
        <c:majorUnit val="25"/>
      </c:valAx>
      <c:spPr>
        <a:noFill/>
        <a:ln>
          <a:noFill/>
        </a:ln>
        <a:effectLst/>
      </c:spPr>
    </c:plotArea>
    <c:legend>
      <c:legendPos val="b"/>
      <c:layout>
        <c:manualLayout>
          <c:xMode val="edge"/>
          <c:yMode val="edge"/>
          <c:x val="0.40312041051048392"/>
          <c:y val="9.5804557251572608E-2"/>
          <c:w val="0.23870288861364239"/>
          <c:h val="4.38602472177011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3_1E5D9EBB.xml><?xml version="1.0" encoding="utf-8"?>
<p188:cmLst xmlns:a="http://schemas.openxmlformats.org/drawingml/2006/main" xmlns:r="http://schemas.openxmlformats.org/officeDocument/2006/relationships" xmlns:p188="http://schemas.microsoft.com/office/powerpoint/2018/8/main">
  <p188:cm id="{1C6E3E2A-876A-4198-8917-D0F122A14C6B}" authorId="{CA55C965-4DB8-D6F5-6DBD-809252996F4F}" status="resolved" created="2022-04-13T16:47:56.884" complete="100000">
    <ac:txMkLst xmlns:ac="http://schemas.microsoft.com/office/drawing/2013/main/command">
      <pc:docMk xmlns:pc="http://schemas.microsoft.com/office/powerpoint/2013/main/command"/>
      <pc:sldMk xmlns:pc="http://schemas.microsoft.com/office/powerpoint/2013/main/command" cId="509451963" sldId="259"/>
      <ac:spMk id="3" creationId="{73CC6999-705A-ED41-9B69-39EAF9F19294}"/>
      <ac:txMk cp="101" len="22">
        <ac:context len="825" hash="2991705039"/>
      </ac:txMk>
    </ac:txMkLst>
    <p188:pos x="8205107" y="762000"/>
    <p188:txBody>
      <a:bodyPr/>
      <a:lstStyle/>
      <a:p>
        <a:r>
          <a:rPr lang="en-US"/>
          <a:t>update the dates for this year's survey</a:t>
        </a:r>
      </a:p>
    </p188:txBody>
  </p188:cm>
  <p188:cm id="{E1F20018-D6EF-43CD-A0C0-5091916A6507}" authorId="{CA55C965-4DB8-D6F5-6DBD-809252996F4F}" status="resolved" created="2022-04-13T16:48:21.931" complete="100000">
    <ac:txMkLst xmlns:ac="http://schemas.microsoft.com/office/drawing/2013/main/command">
      <pc:docMk xmlns:pc="http://schemas.microsoft.com/office/powerpoint/2013/main/command"/>
      <pc:sldMk xmlns:pc="http://schemas.microsoft.com/office/powerpoint/2013/main/command" cId="509451963" sldId="259"/>
      <ac:spMk id="3" creationId="{73CC6999-705A-ED41-9B69-39EAF9F19294}"/>
      <ac:txMk cp="655">
        <ac:context len="825" hash="2991705039"/>
      </ac:txMk>
    </ac:txMkLst>
    <p188:pos x="2068285" y="3660321"/>
    <p188:txBody>
      <a:bodyPr/>
      <a:lstStyle/>
      <a:p>
        <a:r>
          <a:rPr lang="en-US"/>
          <a:t>update the sample size for this year's survey, and include breakdown of phone and online completes</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8:50:47.779"/>
    </inkml:context>
    <inkml:brush xml:id="br0">
      <inkml:brushProperty name="width" value="0.1" units="cm"/>
      <inkml:brushProperty name="height" value="0.1" units="cm"/>
      <inkml:brushProperty name="color" value="#E71224"/>
    </inkml:brush>
  </inkml:definitions>
  <inkml:trace contextRef="#ctx0" brushRef="#br0">28854 18661 16383 0 0,'1'0'0'0'0,"-1"0"0"0"0,1 1 0 0 0,0 2 0 0 0,0 4 0 0 0,-1 2 0 0 0,0 0 0 0 0,0-1 0 0 0,1-1-16383 0 0,1-2 16383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4EBD3-721E-458F-89EA-B0636E966543}" type="datetimeFigureOut">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CCD88-0832-4B88-9E32-BD9F1D06D42C}" type="slidenum">
              <a:t>‹#›</a:t>
            </a:fld>
            <a:endParaRPr lang="en-US"/>
          </a:p>
        </p:txBody>
      </p:sp>
    </p:spTree>
    <p:extLst>
      <p:ext uri="{BB962C8B-B14F-4D97-AF65-F5344CB8AC3E}">
        <p14:creationId xmlns:p14="http://schemas.microsoft.com/office/powerpoint/2010/main" val="1713160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the initial conception of the social media comparison question was to illicit participants’ social media use and how it may have caused participants to check how often they saw posts on social media about its effect on their reflection of their relationship status; after Andrea proposed the question for the survey, based on past literature referencing individuals who are at risk for social isolation being more prone to relationship comparison due to their lack of relationships, I thought it would fit well with either a positive or negative view of their relationships. </a:t>
            </a:r>
          </a:p>
          <a:p>
            <a:endParaRPr lang="en-US"/>
          </a:p>
          <a:p>
            <a:endParaRPr lang="en-US"/>
          </a:p>
        </p:txBody>
      </p:sp>
      <p:sp>
        <p:nvSpPr>
          <p:cNvPr id="4" name="Slide Number Placeholder 3"/>
          <p:cNvSpPr>
            <a:spLocks noGrp="1"/>
          </p:cNvSpPr>
          <p:nvPr>
            <p:ph type="sldNum" sz="quarter" idx="5"/>
          </p:nvPr>
        </p:nvSpPr>
        <p:spPr/>
        <p:txBody>
          <a:bodyPr/>
          <a:lstStyle/>
          <a:p>
            <a:fld id="{69C2648B-B0B4-0345-B4F0-BD9E999BD043}" type="slidenum">
              <a:rPr lang="en-US" smtClean="0"/>
              <a:t>11</a:t>
            </a:fld>
            <a:endParaRPr lang="en-US"/>
          </a:p>
        </p:txBody>
      </p:sp>
    </p:spTree>
    <p:extLst>
      <p:ext uri="{BB962C8B-B14F-4D97-AF65-F5344CB8AC3E}">
        <p14:creationId xmlns:p14="http://schemas.microsoft.com/office/powerpoint/2010/main" val="409071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ea typeface="+mn-lt"/>
                <a:cs typeface="+mn-lt"/>
              </a:rPr>
              <a:t>Note: "At-Risk" can be defined as a person having ≤2 people they feel they can call on for help.</a:t>
            </a:r>
          </a:p>
          <a:p>
            <a:endParaRPr lang="en-US" sz="1050">
              <a:ea typeface="+mn-lt"/>
              <a:cs typeface="+mn-lt"/>
            </a:endParaRPr>
          </a:p>
          <a:p>
            <a:r>
              <a:rPr lang="en-US" sz="1050">
                <a:ea typeface="+mn-lt"/>
                <a:cs typeface="+mn-lt"/>
              </a:rPr>
              <a:t>We collapsed responses to fit "At-Risk" and "Not At-Risk"</a:t>
            </a:r>
          </a:p>
          <a:p>
            <a:endParaRPr lang="en-US"/>
          </a:p>
        </p:txBody>
      </p:sp>
      <p:sp>
        <p:nvSpPr>
          <p:cNvPr id="4" name="Slide Number Placeholder 3"/>
          <p:cNvSpPr>
            <a:spLocks noGrp="1"/>
          </p:cNvSpPr>
          <p:nvPr>
            <p:ph type="sldNum" sz="quarter" idx="5"/>
          </p:nvPr>
        </p:nvSpPr>
        <p:spPr/>
        <p:txBody>
          <a:bodyPr/>
          <a:lstStyle/>
          <a:p>
            <a:fld id="{69C2648B-B0B4-0345-B4F0-BD9E999BD043}" type="slidenum">
              <a:rPr lang="en-US" smtClean="0"/>
              <a:t>12</a:t>
            </a:fld>
            <a:endParaRPr lang="en-US"/>
          </a:p>
        </p:txBody>
      </p:sp>
    </p:spTree>
    <p:extLst>
      <p:ext uri="{BB962C8B-B14F-4D97-AF65-F5344CB8AC3E}">
        <p14:creationId xmlns:p14="http://schemas.microsoft.com/office/powerpoint/2010/main" val="426786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Those who were at risk for social isolation were more likely to have positive or negative feelings about their relationship status due to social media comparison. They were twice as likely to “judge” their relationship status. This is due to individuals who are at risk, being more likely to be less satisfied (84% of those who were at risk were not satisfied to somewhat satisfied with their social relationships compared to only 32% for those who were not at risk).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For those who were not at risk, were less likely to have positive or negative feelings towards their own relationship status. They were less likely to be affected by seeing posts about other people on social media.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This is due to a not at-risk participants score of relationship satisfaction. </a:t>
            </a:r>
          </a:p>
        </p:txBody>
      </p:sp>
      <p:sp>
        <p:nvSpPr>
          <p:cNvPr id="4" name="Slide Number Placeholder 3"/>
          <p:cNvSpPr>
            <a:spLocks noGrp="1"/>
          </p:cNvSpPr>
          <p:nvPr>
            <p:ph type="sldNum" sz="quarter" idx="5"/>
          </p:nvPr>
        </p:nvSpPr>
        <p:spPr/>
        <p:txBody>
          <a:bodyPr/>
          <a:lstStyle/>
          <a:p>
            <a:fld id="{69C2648B-B0B4-0345-B4F0-BD9E999BD043}" type="slidenum">
              <a:rPr lang="en-US" smtClean="0"/>
              <a:t>13</a:t>
            </a:fld>
            <a:endParaRPr lang="en-US"/>
          </a:p>
        </p:txBody>
      </p:sp>
    </p:spTree>
    <p:extLst>
      <p:ext uri="{BB962C8B-B14F-4D97-AF65-F5344CB8AC3E}">
        <p14:creationId xmlns:p14="http://schemas.microsoft.com/office/powerpoint/2010/main" val="2133364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2648B-B0B4-0345-B4F0-BD9E999BD043}" type="slidenum">
              <a:rPr lang="en-US" smtClean="0"/>
              <a:t>14</a:t>
            </a:fld>
            <a:endParaRPr lang="en-US"/>
          </a:p>
        </p:txBody>
      </p:sp>
    </p:spTree>
    <p:extLst>
      <p:ext uri="{BB962C8B-B14F-4D97-AF65-F5344CB8AC3E}">
        <p14:creationId xmlns:p14="http://schemas.microsoft.com/office/powerpoint/2010/main" val="372213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those who were At-Risk for social isolation, they were far more likely to be single than in a relationship </a:t>
            </a:r>
          </a:p>
        </p:txBody>
      </p:sp>
      <p:sp>
        <p:nvSpPr>
          <p:cNvPr id="4" name="Slide Number Placeholder 3"/>
          <p:cNvSpPr>
            <a:spLocks noGrp="1"/>
          </p:cNvSpPr>
          <p:nvPr>
            <p:ph type="sldNum" sz="quarter" idx="5"/>
          </p:nvPr>
        </p:nvSpPr>
        <p:spPr/>
        <p:txBody>
          <a:bodyPr/>
          <a:lstStyle/>
          <a:p>
            <a:fld id="{69C2648B-B0B4-0345-B4F0-BD9E999BD043}" type="slidenum">
              <a:rPr lang="en-US" smtClean="0"/>
              <a:t>15</a:t>
            </a:fld>
            <a:endParaRPr lang="en-US"/>
          </a:p>
        </p:txBody>
      </p:sp>
    </p:spTree>
    <p:extLst>
      <p:ext uri="{BB962C8B-B14F-4D97-AF65-F5344CB8AC3E}">
        <p14:creationId xmlns:p14="http://schemas.microsoft.com/office/powerpoint/2010/main" val="1714449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collapsed the data </a:t>
            </a:r>
          </a:p>
          <a:p>
            <a:pPr marL="285750" indent="-285750">
              <a:buFont typeface="Arial"/>
              <a:buChar char="•"/>
            </a:pPr>
            <a:r>
              <a:rPr lang="en-US"/>
              <a:t>Never=None</a:t>
            </a:r>
          </a:p>
          <a:p>
            <a:pPr marL="285750" indent="-285750">
              <a:buFont typeface="Arial"/>
              <a:buChar char="•"/>
            </a:pPr>
            <a:r>
              <a:rPr lang="en-US"/>
              <a:t>1-4 times= Not often</a:t>
            </a:r>
          </a:p>
          <a:p>
            <a:pPr marL="285750" indent="-285750">
              <a:buFont typeface="Arial"/>
              <a:buChar char="•"/>
            </a:pPr>
            <a:r>
              <a:rPr lang="en-US"/>
              <a:t>Once a month or more= More often</a:t>
            </a:r>
          </a:p>
          <a:p>
            <a:endParaRPr lang="en-US"/>
          </a:p>
        </p:txBody>
      </p:sp>
      <p:sp>
        <p:nvSpPr>
          <p:cNvPr id="4" name="Slide Number Placeholder 3"/>
          <p:cNvSpPr>
            <a:spLocks noGrp="1"/>
          </p:cNvSpPr>
          <p:nvPr>
            <p:ph type="sldNum" sz="quarter" idx="5"/>
          </p:nvPr>
        </p:nvSpPr>
        <p:spPr/>
        <p:txBody>
          <a:bodyPr/>
          <a:lstStyle/>
          <a:p>
            <a:fld id="{69C2648B-B0B4-0345-B4F0-BD9E999BD043}" type="slidenum">
              <a:rPr lang="en-US" smtClean="0"/>
              <a:t>17</a:t>
            </a:fld>
            <a:endParaRPr lang="en-US"/>
          </a:p>
        </p:txBody>
      </p:sp>
    </p:spTree>
    <p:extLst>
      <p:ext uri="{BB962C8B-B14F-4D97-AF65-F5344CB8AC3E}">
        <p14:creationId xmlns:p14="http://schemas.microsoft.com/office/powerpoint/2010/main" val="337506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we did not find any statistically significant results, there were slight increasing differences between how often participants went to a religious service and their likelihood of an at-risk social isolation score. </a:t>
            </a:r>
          </a:p>
        </p:txBody>
      </p:sp>
      <p:sp>
        <p:nvSpPr>
          <p:cNvPr id="4" name="Slide Number Placeholder 3"/>
          <p:cNvSpPr>
            <a:spLocks noGrp="1"/>
          </p:cNvSpPr>
          <p:nvPr>
            <p:ph type="sldNum" sz="quarter" idx="5"/>
          </p:nvPr>
        </p:nvSpPr>
        <p:spPr/>
        <p:txBody>
          <a:bodyPr/>
          <a:lstStyle/>
          <a:p>
            <a:fld id="{69C2648B-B0B4-0345-B4F0-BD9E999BD043}" type="slidenum">
              <a:rPr lang="en-US" smtClean="0"/>
              <a:t>18</a:t>
            </a:fld>
            <a:endParaRPr lang="en-US"/>
          </a:p>
        </p:txBody>
      </p:sp>
    </p:spTree>
    <p:extLst>
      <p:ext uri="{BB962C8B-B14F-4D97-AF65-F5344CB8AC3E}">
        <p14:creationId xmlns:p14="http://schemas.microsoft.com/office/powerpoint/2010/main" val="209759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Add more religiosity items to further address participants’ “religiousness”.</a:t>
            </a:r>
          </a:p>
          <a:p>
            <a:pPr marL="228600" indent="-228600">
              <a:buFont typeface="+mj-lt"/>
              <a:buAutoNum type="arabicPeriod"/>
            </a:pPr>
            <a:r>
              <a:rPr lang="en-US"/>
              <a:t>Figure out a way to gauge personality differences between those that use social media and those that don’t. </a:t>
            </a:r>
          </a:p>
          <a:p>
            <a:pPr marL="228600" indent="-228600">
              <a:buFont typeface="+mj-lt"/>
              <a:buAutoNum type="arabicPeriod"/>
            </a:pPr>
            <a:r>
              <a:rPr lang="en-US"/>
              <a:t>Add more items about participants' social media use (e.g., how many apps, what apps most often, how many hours per day do they spend on the apps, etc.)</a:t>
            </a:r>
          </a:p>
          <a:p>
            <a:pPr marL="228600" indent="-228600">
              <a:buFont typeface="+mj-lt"/>
              <a:buAutoNum type="arabicPeriod"/>
            </a:pPr>
            <a:r>
              <a:rPr lang="en-US"/>
              <a:t>The relationship comparison item response should not have been so black and white. </a:t>
            </a:r>
          </a:p>
          <a:p>
            <a:pPr marL="228600" indent="-228600">
              <a:buFont typeface="+mj-lt"/>
              <a:buAutoNum type="arabicPeriod"/>
            </a:pPr>
            <a:endParaRPr lang="en-US"/>
          </a:p>
          <a:p>
            <a:pPr marL="228600" indent="-228600">
              <a:buFont typeface="+mj-lt"/>
              <a:buAutoNum type="arabicPeriod"/>
            </a:pPr>
            <a:endParaRPr lang="en-US"/>
          </a:p>
          <a:p>
            <a:endParaRPr lang="en-US"/>
          </a:p>
        </p:txBody>
      </p:sp>
      <p:sp>
        <p:nvSpPr>
          <p:cNvPr id="4" name="Slide Number Placeholder 3"/>
          <p:cNvSpPr>
            <a:spLocks noGrp="1"/>
          </p:cNvSpPr>
          <p:nvPr>
            <p:ph type="sldNum" sz="quarter" idx="5"/>
          </p:nvPr>
        </p:nvSpPr>
        <p:spPr/>
        <p:txBody>
          <a:bodyPr/>
          <a:lstStyle/>
          <a:p>
            <a:fld id="{69C2648B-B0B4-0345-B4F0-BD9E999BD043}" type="slidenum">
              <a:rPr lang="en-US" smtClean="0"/>
              <a:t>19</a:t>
            </a:fld>
            <a:endParaRPr lang="en-US"/>
          </a:p>
        </p:txBody>
      </p:sp>
    </p:spTree>
    <p:extLst>
      <p:ext uri="{BB962C8B-B14F-4D97-AF65-F5344CB8AC3E}">
        <p14:creationId xmlns:p14="http://schemas.microsoft.com/office/powerpoint/2010/main" val="396946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Add more religiosity items to further address participants’ “religiousness”.</a:t>
            </a:r>
          </a:p>
          <a:p>
            <a:pPr marL="228600" indent="-228600">
              <a:buFont typeface="+mj-lt"/>
              <a:buAutoNum type="arabicPeriod"/>
            </a:pPr>
            <a:r>
              <a:rPr lang="en-US"/>
              <a:t>Figure out a way to gauge personality differences between those that use social media and those that don’t. </a:t>
            </a:r>
          </a:p>
          <a:p>
            <a:pPr marL="228600" indent="-228600">
              <a:buFont typeface="+mj-lt"/>
              <a:buAutoNum type="arabicPeriod"/>
            </a:pPr>
            <a:r>
              <a:rPr lang="en-US"/>
              <a:t>Add more items about participants' social media use (e.g., how many apps, what apps most often, how many hours per day do they spend on the apps, etc.)</a:t>
            </a:r>
          </a:p>
          <a:p>
            <a:pPr marL="228600" indent="-228600">
              <a:buFont typeface="+mj-lt"/>
              <a:buAutoNum type="arabicPeriod"/>
            </a:pPr>
            <a:r>
              <a:rPr lang="en-US"/>
              <a:t>The relationship comparison item response should not have been so black and white. </a:t>
            </a:r>
          </a:p>
          <a:p>
            <a:pPr marL="228600" indent="-228600">
              <a:buFont typeface="+mj-lt"/>
              <a:buAutoNum type="arabicPeriod"/>
            </a:pPr>
            <a:endParaRPr lang="en-US"/>
          </a:p>
          <a:p>
            <a:pPr marL="228600" indent="-228600">
              <a:buFont typeface="+mj-lt"/>
              <a:buAutoNum type="arabicPeriod"/>
            </a:pPr>
            <a:endParaRPr lang="en-US"/>
          </a:p>
          <a:p>
            <a:endParaRPr lang="en-US"/>
          </a:p>
        </p:txBody>
      </p:sp>
      <p:sp>
        <p:nvSpPr>
          <p:cNvPr id="4" name="Slide Number Placeholder 3"/>
          <p:cNvSpPr>
            <a:spLocks noGrp="1"/>
          </p:cNvSpPr>
          <p:nvPr>
            <p:ph type="sldNum" sz="quarter" idx="5"/>
          </p:nvPr>
        </p:nvSpPr>
        <p:spPr/>
        <p:txBody>
          <a:bodyPr/>
          <a:lstStyle/>
          <a:p>
            <a:fld id="{69C2648B-B0B4-0345-B4F0-BD9E999BD043}" type="slidenum">
              <a:rPr lang="en-US" smtClean="0"/>
              <a:t>20</a:t>
            </a:fld>
            <a:endParaRPr lang="en-US"/>
          </a:p>
        </p:txBody>
      </p:sp>
    </p:spTree>
    <p:extLst>
      <p:ext uri="{BB962C8B-B14F-4D97-AF65-F5344CB8AC3E}">
        <p14:creationId xmlns:p14="http://schemas.microsoft.com/office/powerpoint/2010/main" val="424397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59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4796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5161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extLst>
      <p:ext uri="{BB962C8B-B14F-4D97-AF65-F5344CB8AC3E}">
        <p14:creationId xmlns:p14="http://schemas.microsoft.com/office/powerpoint/2010/main" val="233991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856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4992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9031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4261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4/20/2022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25786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4/20/2022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70178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2312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4/20/2022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13771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hyperlink" Target="https://doi-org.scsuproxy.mnpals.net/10.1093/geront/gns06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3_1E5D9EBB.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op shot of a representation of networks with stick figures.">
            <a:extLst>
              <a:ext uri="{FF2B5EF4-FFF2-40B4-BE49-F238E27FC236}">
                <a16:creationId xmlns:a16="http://schemas.microsoft.com/office/drawing/2014/main" id="{CBE716DD-F0A8-486B-838E-AD62093E5AAF}"/>
              </a:ext>
            </a:extLst>
          </p:cNvPr>
          <p:cNvPicPr>
            <a:picLocks noChangeAspect="1"/>
          </p:cNvPicPr>
          <p:nvPr/>
        </p:nvPicPr>
        <p:blipFill rotWithShape="1">
          <a:blip r:embed="rId2">
            <a:duotone>
              <a:schemeClr val="bg2">
                <a:shade val="45000"/>
                <a:satMod val="135000"/>
              </a:schemeClr>
              <a:prstClr val="white"/>
            </a:duotone>
            <a:alphaModFix amt="45000"/>
          </a:blip>
          <a:srcRect t="11366" b="4047"/>
          <a:stretch/>
        </p:blipFill>
        <p:spPr>
          <a:xfrm>
            <a:off x="20" y="10"/>
            <a:ext cx="12191980" cy="6857990"/>
          </a:xfrm>
          <a:prstGeom prst="rect">
            <a:avLst/>
          </a:prstGeom>
        </p:spPr>
      </p:pic>
      <p:sp>
        <p:nvSpPr>
          <p:cNvPr id="2" name="Title 1">
            <a:extLst>
              <a:ext uri="{FF2B5EF4-FFF2-40B4-BE49-F238E27FC236}">
                <a16:creationId xmlns:a16="http://schemas.microsoft.com/office/drawing/2014/main" id="{7C698544-57E2-C64D-83E3-77FB7FD13AC1}"/>
              </a:ext>
            </a:extLst>
          </p:cNvPr>
          <p:cNvSpPr>
            <a:spLocks noGrp="1"/>
          </p:cNvSpPr>
          <p:nvPr>
            <p:ph type="ctrTitle"/>
          </p:nvPr>
        </p:nvSpPr>
        <p:spPr>
          <a:xfrm>
            <a:off x="1097280" y="758952"/>
            <a:ext cx="10058400" cy="3566160"/>
          </a:xfrm>
        </p:spPr>
        <p:txBody>
          <a:bodyPr>
            <a:normAutofit/>
          </a:bodyPr>
          <a:lstStyle/>
          <a:p>
            <a:r>
              <a:rPr lang="en-US" sz="7400" i="1"/>
              <a:t>Social Connectedness and Relationship Satisfaction in the Digital Age</a:t>
            </a:r>
          </a:p>
        </p:txBody>
      </p:sp>
      <p:sp>
        <p:nvSpPr>
          <p:cNvPr id="3" name="Subtitle 2">
            <a:extLst>
              <a:ext uri="{FF2B5EF4-FFF2-40B4-BE49-F238E27FC236}">
                <a16:creationId xmlns:a16="http://schemas.microsoft.com/office/drawing/2014/main" id="{53322123-E002-3941-8EE8-6A85B69D4E79}"/>
              </a:ext>
            </a:extLst>
          </p:cNvPr>
          <p:cNvSpPr>
            <a:spLocks noGrp="1"/>
          </p:cNvSpPr>
          <p:nvPr>
            <p:ph type="subTitle" idx="1"/>
          </p:nvPr>
        </p:nvSpPr>
        <p:spPr>
          <a:xfrm>
            <a:off x="1100051" y="4455621"/>
            <a:ext cx="10058400" cy="1143000"/>
          </a:xfrm>
        </p:spPr>
        <p:txBody>
          <a:bodyPr>
            <a:normAutofit/>
          </a:bodyPr>
          <a:lstStyle/>
          <a:p>
            <a:r>
              <a:rPr lang="en-US">
                <a:solidFill>
                  <a:schemeClr val="tx1">
                    <a:lumMod val="85000"/>
                    <a:lumOff val="15000"/>
                  </a:schemeClr>
                </a:solidFill>
              </a:rPr>
              <a:t>By Andrea Rodriguez-Arzola and Hunter Tholkes</a:t>
            </a:r>
          </a:p>
        </p:txBody>
      </p:sp>
      <p:cxnSp>
        <p:nvCxnSpPr>
          <p:cNvPr id="10" name="Straight Connector 9">
            <a:extLst>
              <a:ext uri="{FF2B5EF4-FFF2-40B4-BE49-F238E27FC236}">
                <a16:creationId xmlns:a16="http://schemas.microsoft.com/office/drawing/2014/main" id="{E68A34FC-388E-4048-A995-C05C6EA975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4A69E81-40C1-4C29-85AB-788C974A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3354FDC-AD2B-4C53-819C-6ABAD42EA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13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C6C0-CBCD-B4AB-4DB7-086B0A530E68}"/>
              </a:ext>
            </a:extLst>
          </p:cNvPr>
          <p:cNvSpPr>
            <a:spLocks noGrp="1"/>
          </p:cNvSpPr>
          <p:nvPr>
            <p:ph type="title"/>
          </p:nvPr>
        </p:nvSpPr>
        <p:spPr/>
        <p:txBody>
          <a:bodyPr/>
          <a:lstStyle/>
          <a:p>
            <a:r>
              <a:rPr lang="en-US"/>
              <a:t>Relationship Satisfaction Results</a:t>
            </a:r>
          </a:p>
        </p:txBody>
      </p:sp>
      <p:sp>
        <p:nvSpPr>
          <p:cNvPr id="24" name="TextBox 23">
            <a:extLst>
              <a:ext uri="{FF2B5EF4-FFF2-40B4-BE49-F238E27FC236}">
                <a16:creationId xmlns:a16="http://schemas.microsoft.com/office/drawing/2014/main" id="{C315B6DE-869F-0E1C-3156-7E067946D496}"/>
              </a:ext>
            </a:extLst>
          </p:cNvPr>
          <p:cNvSpPr txBox="1"/>
          <p:nvPr/>
        </p:nvSpPr>
        <p:spPr>
          <a:xfrm>
            <a:off x="6436782" y="4415366"/>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solidFill>
                <a:srgbClr val="C00000"/>
              </a:solidFill>
              <a:latin typeface="Arial"/>
              <a:cs typeface="Calibri"/>
            </a:endParaRPr>
          </a:p>
        </p:txBody>
      </p:sp>
      <p:sp>
        <p:nvSpPr>
          <p:cNvPr id="25" name="TextBox 24">
            <a:extLst>
              <a:ext uri="{FF2B5EF4-FFF2-40B4-BE49-F238E27FC236}">
                <a16:creationId xmlns:a16="http://schemas.microsoft.com/office/drawing/2014/main" id="{93568D60-09E1-C15E-620B-84B1A5693929}"/>
              </a:ext>
            </a:extLst>
          </p:cNvPr>
          <p:cNvSpPr txBox="1"/>
          <p:nvPr/>
        </p:nvSpPr>
        <p:spPr>
          <a:xfrm>
            <a:off x="8310032" y="3325282"/>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solidFill>
                <a:srgbClr val="C00000"/>
              </a:solidFill>
              <a:latin typeface="Arial"/>
              <a:cs typeface="Calibri"/>
            </a:endParaRPr>
          </a:p>
        </p:txBody>
      </p:sp>
      <p:graphicFrame>
        <p:nvGraphicFramePr>
          <p:cNvPr id="10" name="Chart 9">
            <a:extLst>
              <a:ext uri="{FF2B5EF4-FFF2-40B4-BE49-F238E27FC236}">
                <a16:creationId xmlns:a16="http://schemas.microsoft.com/office/drawing/2014/main" id="{F5A43D5C-C3AE-F397-81C2-260A33238564}"/>
              </a:ext>
            </a:extLst>
          </p:cNvPr>
          <p:cNvGraphicFramePr>
            <a:graphicFrameLocks/>
          </p:cNvGraphicFramePr>
          <p:nvPr>
            <p:extLst>
              <p:ext uri="{D42A27DB-BD31-4B8C-83A1-F6EECF244321}">
                <p14:modId xmlns:p14="http://schemas.microsoft.com/office/powerpoint/2010/main" val="361905271"/>
              </p:ext>
            </p:extLst>
          </p:nvPr>
        </p:nvGraphicFramePr>
        <p:xfrm>
          <a:off x="2646892" y="1931458"/>
          <a:ext cx="6900333" cy="43307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
            <a:extLst>
              <a:ext uri="{FF2B5EF4-FFF2-40B4-BE49-F238E27FC236}">
                <a16:creationId xmlns:a16="http://schemas.microsoft.com/office/drawing/2014/main" id="{87ABB22C-4458-811A-B178-08519973BEEE}"/>
              </a:ext>
            </a:extLst>
          </p:cNvPr>
          <p:cNvSpPr txBox="1"/>
          <p:nvPr/>
        </p:nvSpPr>
        <p:spPr>
          <a:xfrm>
            <a:off x="4364563" y="5010147"/>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16" name="TextBox 1">
            <a:extLst>
              <a:ext uri="{FF2B5EF4-FFF2-40B4-BE49-F238E27FC236}">
                <a16:creationId xmlns:a16="http://schemas.microsoft.com/office/drawing/2014/main" id="{87ABB22C-4458-811A-B178-08519973BEEE}"/>
              </a:ext>
            </a:extLst>
          </p:cNvPr>
          <p:cNvSpPr txBox="1"/>
          <p:nvPr/>
        </p:nvSpPr>
        <p:spPr>
          <a:xfrm>
            <a:off x="3724271" y="5258855"/>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17" name="TextBox 1">
            <a:extLst>
              <a:ext uri="{FF2B5EF4-FFF2-40B4-BE49-F238E27FC236}">
                <a16:creationId xmlns:a16="http://schemas.microsoft.com/office/drawing/2014/main" id="{87ABB22C-4458-811A-B178-08519973BEEE}"/>
              </a:ext>
            </a:extLst>
          </p:cNvPr>
          <p:cNvSpPr txBox="1"/>
          <p:nvPr/>
        </p:nvSpPr>
        <p:spPr>
          <a:xfrm>
            <a:off x="5877980" y="5073647"/>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18" name="TextBox 1">
            <a:extLst>
              <a:ext uri="{FF2B5EF4-FFF2-40B4-BE49-F238E27FC236}">
                <a16:creationId xmlns:a16="http://schemas.microsoft.com/office/drawing/2014/main" id="{87ABB22C-4458-811A-B178-08519973BEEE}"/>
              </a:ext>
            </a:extLst>
          </p:cNvPr>
          <p:cNvSpPr txBox="1"/>
          <p:nvPr/>
        </p:nvSpPr>
        <p:spPr>
          <a:xfrm>
            <a:off x="6486522" y="4465105"/>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19" name="TextBox 1">
            <a:extLst>
              <a:ext uri="{FF2B5EF4-FFF2-40B4-BE49-F238E27FC236}">
                <a16:creationId xmlns:a16="http://schemas.microsoft.com/office/drawing/2014/main" id="{87ABB22C-4458-811A-B178-08519973BEEE}"/>
              </a:ext>
            </a:extLst>
          </p:cNvPr>
          <p:cNvSpPr txBox="1"/>
          <p:nvPr/>
        </p:nvSpPr>
        <p:spPr>
          <a:xfrm>
            <a:off x="8015813" y="2364314"/>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20" name="TextBox 1">
            <a:extLst>
              <a:ext uri="{FF2B5EF4-FFF2-40B4-BE49-F238E27FC236}">
                <a16:creationId xmlns:a16="http://schemas.microsoft.com/office/drawing/2014/main" id="{87ABB22C-4458-811A-B178-08519973BEEE}"/>
              </a:ext>
            </a:extLst>
          </p:cNvPr>
          <p:cNvSpPr txBox="1"/>
          <p:nvPr/>
        </p:nvSpPr>
        <p:spPr>
          <a:xfrm>
            <a:off x="8613772" y="3237439"/>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Tree>
    <p:extLst>
      <p:ext uri="{BB962C8B-B14F-4D97-AF65-F5344CB8AC3E}">
        <p14:creationId xmlns:p14="http://schemas.microsoft.com/office/powerpoint/2010/main" val="179042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233C-799E-332A-99A2-A0441087FAE2}"/>
              </a:ext>
            </a:extLst>
          </p:cNvPr>
          <p:cNvSpPr>
            <a:spLocks noGrp="1"/>
          </p:cNvSpPr>
          <p:nvPr>
            <p:ph type="title"/>
          </p:nvPr>
        </p:nvSpPr>
        <p:spPr/>
        <p:txBody>
          <a:bodyPr/>
          <a:lstStyle/>
          <a:p>
            <a:r>
              <a:rPr lang="en-US"/>
              <a:t>Hypothesis for Social Isolation and Social Media Comparison</a:t>
            </a:r>
          </a:p>
        </p:txBody>
      </p:sp>
      <p:sp>
        <p:nvSpPr>
          <p:cNvPr id="3" name="Content Placeholder 2">
            <a:extLst>
              <a:ext uri="{FF2B5EF4-FFF2-40B4-BE49-F238E27FC236}">
                <a16:creationId xmlns:a16="http://schemas.microsoft.com/office/drawing/2014/main" id="{1FA941AD-9F6E-8040-6008-AEADB371F910}"/>
              </a:ext>
            </a:extLst>
          </p:cNvPr>
          <p:cNvSpPr>
            <a:spLocks noGrp="1"/>
          </p:cNvSpPr>
          <p:nvPr>
            <p:ph idx="1"/>
          </p:nvPr>
        </p:nvSpPr>
        <p:spPr/>
        <p:txBody>
          <a:bodyPr vert="horz" lIns="45720" tIns="45720" rIns="45720" bIns="45720" rtlCol="0" anchor="t">
            <a:normAutofit/>
          </a:bodyPr>
          <a:lstStyle/>
          <a:p>
            <a:r>
              <a:rPr lang="en-US"/>
              <a:t>Those who are at risk for social isolation are more susceptible to social media comparison – either positively or negatively. </a:t>
            </a:r>
          </a:p>
          <a:p>
            <a:r>
              <a:rPr lang="en-US">
                <a:solidFill>
                  <a:schemeClr val="accent2"/>
                </a:solidFill>
              </a:rPr>
              <a:t>According to Primack et al. (2019), it was found that participants who compare their relationships through social media were more likely to have negative feelings and experiences that led to higher rates of social isolation scores. </a:t>
            </a:r>
            <a:endParaRPr lang="en-US">
              <a:solidFill>
                <a:schemeClr val="accent2"/>
              </a:solidFill>
              <a:cs typeface="Calibri"/>
            </a:endParaRPr>
          </a:p>
          <a:p>
            <a:pPr marL="0" indent="0">
              <a:buNone/>
            </a:pPr>
            <a:endParaRPr lang="en-US">
              <a:solidFill>
                <a:schemeClr val="accent2"/>
              </a:solidFill>
              <a:cs typeface="Calibri"/>
            </a:endParaRPr>
          </a:p>
          <a:p>
            <a:pPr marL="0" indent="0">
              <a:buNone/>
            </a:pPr>
            <a:endParaRPr lang="en-US">
              <a:solidFill>
                <a:schemeClr val="accent2"/>
              </a:solidFill>
              <a:cs typeface="Calibri"/>
            </a:endParaRPr>
          </a:p>
          <a:p>
            <a:pPr marL="0" indent="0">
              <a:buNone/>
            </a:pPr>
            <a:endParaRPr lang="en-US">
              <a:solidFill>
                <a:schemeClr val="accent2"/>
              </a:solidFill>
              <a:cs typeface="Calibri"/>
            </a:endParaRPr>
          </a:p>
          <a:p>
            <a:pPr marL="0" indent="0">
              <a:buNone/>
            </a:pPr>
            <a:endParaRPr lang="en-US">
              <a:solidFill>
                <a:schemeClr val="accent2"/>
              </a:solidFill>
            </a:endParaRPr>
          </a:p>
          <a:p>
            <a:r>
              <a:rPr lang="en-US" sz="1200" b="0" i="0">
                <a:solidFill>
                  <a:schemeClr val="accent2"/>
                </a:solidFill>
                <a:effectLst/>
              </a:rPr>
              <a:t>Primack, B. A., Karim, S. A., </a:t>
            </a:r>
            <a:r>
              <a:rPr lang="en-US" sz="1200" b="0" i="0" err="1">
                <a:solidFill>
                  <a:schemeClr val="accent2"/>
                </a:solidFill>
                <a:effectLst/>
              </a:rPr>
              <a:t>Shensa</a:t>
            </a:r>
            <a:r>
              <a:rPr lang="en-US" sz="1200" b="0" i="0">
                <a:solidFill>
                  <a:schemeClr val="accent2"/>
                </a:solidFill>
                <a:effectLst/>
              </a:rPr>
              <a:t>, A., Bowman, N., Knight, J., &amp; </a:t>
            </a:r>
            <a:r>
              <a:rPr lang="en-US" sz="1200" b="0" i="0" err="1">
                <a:solidFill>
                  <a:schemeClr val="accent2"/>
                </a:solidFill>
                <a:effectLst/>
              </a:rPr>
              <a:t>Sidani</a:t>
            </a:r>
            <a:r>
              <a:rPr lang="en-US" sz="1200" b="0" i="0">
                <a:solidFill>
                  <a:schemeClr val="accent2"/>
                </a:solidFill>
                <a:effectLst/>
              </a:rPr>
              <a:t>, J. E. (2019). Positive and </a:t>
            </a:r>
            <a:r>
              <a:rPr lang="en-US" sz="1200">
                <a:solidFill>
                  <a:schemeClr val="accent2"/>
                </a:solidFill>
              </a:rPr>
              <a:t>negative</a:t>
            </a:r>
            <a:r>
              <a:rPr lang="en-US" sz="1200" b="0" i="0">
                <a:solidFill>
                  <a:schemeClr val="accent2"/>
                </a:solidFill>
                <a:effectLst/>
              </a:rPr>
              <a:t> </a:t>
            </a:r>
            <a:r>
              <a:rPr lang="en-US" sz="1200">
                <a:solidFill>
                  <a:schemeClr val="accent2"/>
                </a:solidFill>
              </a:rPr>
              <a:t>experiences</a:t>
            </a:r>
            <a:r>
              <a:rPr lang="en-US" sz="1200" b="0" i="0">
                <a:solidFill>
                  <a:schemeClr val="accent2"/>
                </a:solidFill>
                <a:effectLst/>
              </a:rPr>
              <a:t> on </a:t>
            </a:r>
            <a:r>
              <a:rPr lang="en-US" sz="1200">
                <a:solidFill>
                  <a:schemeClr val="accent2"/>
                </a:solidFill>
              </a:rPr>
              <a:t>social</a:t>
            </a:r>
            <a:r>
              <a:rPr lang="en-US" sz="1200" b="0" i="0">
                <a:solidFill>
                  <a:schemeClr val="accent2"/>
                </a:solidFill>
                <a:effectLst/>
              </a:rPr>
              <a:t> </a:t>
            </a:r>
            <a:r>
              <a:rPr lang="en-US" sz="1200">
                <a:solidFill>
                  <a:schemeClr val="accent2"/>
                </a:solidFill>
              </a:rPr>
              <a:t>media</a:t>
            </a:r>
            <a:r>
              <a:rPr lang="en-US" sz="1200" b="0" i="0">
                <a:solidFill>
                  <a:schemeClr val="accent2"/>
                </a:solidFill>
                <a:effectLst/>
              </a:rPr>
              <a:t> and </a:t>
            </a:r>
            <a:r>
              <a:rPr lang="en-US" sz="1200">
                <a:solidFill>
                  <a:schemeClr val="accent2"/>
                </a:solidFill>
              </a:rPr>
              <a:t>perceived</a:t>
            </a:r>
            <a:r>
              <a:rPr lang="en-US" sz="1200" b="0" i="0">
                <a:solidFill>
                  <a:schemeClr val="accent2"/>
                </a:solidFill>
                <a:effectLst/>
              </a:rPr>
              <a:t> </a:t>
            </a:r>
            <a:r>
              <a:rPr lang="en-US" sz="1200">
                <a:solidFill>
                  <a:schemeClr val="accent2"/>
                </a:solidFill>
              </a:rPr>
              <a:t>social</a:t>
            </a:r>
            <a:r>
              <a:rPr lang="en-US" sz="1200" b="0" i="0">
                <a:solidFill>
                  <a:schemeClr val="accent2"/>
                </a:solidFill>
                <a:effectLst/>
              </a:rPr>
              <a:t> </a:t>
            </a:r>
            <a:r>
              <a:rPr lang="en-US" sz="1200">
                <a:solidFill>
                  <a:schemeClr val="accent2"/>
                </a:solidFill>
              </a:rPr>
              <a:t>isolation</a:t>
            </a:r>
            <a:r>
              <a:rPr lang="en-US" sz="1200" b="0" i="0">
                <a:solidFill>
                  <a:schemeClr val="accent2"/>
                </a:solidFill>
                <a:effectLst/>
              </a:rPr>
              <a:t>. </a:t>
            </a:r>
            <a:r>
              <a:rPr lang="en-US" sz="1200" b="0" i="1">
                <a:solidFill>
                  <a:schemeClr val="accent2"/>
                </a:solidFill>
                <a:effectLst/>
              </a:rPr>
              <a:t>American Journal of Health Promotion</a:t>
            </a:r>
            <a:r>
              <a:rPr lang="en-US" sz="1200" b="0" i="0">
                <a:solidFill>
                  <a:schemeClr val="accent2"/>
                </a:solidFill>
                <a:effectLst/>
              </a:rPr>
              <a:t>, </a:t>
            </a:r>
            <a:r>
              <a:rPr lang="en-US" sz="1200" b="0" i="1">
                <a:solidFill>
                  <a:schemeClr val="accent2"/>
                </a:solidFill>
                <a:effectLst/>
              </a:rPr>
              <a:t>33</a:t>
            </a:r>
            <a:r>
              <a:rPr lang="en-US" sz="1200" b="0" i="0">
                <a:solidFill>
                  <a:schemeClr val="accent2"/>
                </a:solidFill>
                <a:effectLst/>
              </a:rPr>
              <a:t>(6), 859–868. https://doi.org/10.1177/0890117118824196</a:t>
            </a:r>
            <a:endParaRPr lang="en-US" sz="1200">
              <a:solidFill>
                <a:schemeClr val="accent2"/>
              </a:solidFill>
              <a:cs typeface="Calibri"/>
            </a:endParaRPr>
          </a:p>
        </p:txBody>
      </p:sp>
    </p:spTree>
    <p:extLst>
      <p:ext uri="{BB962C8B-B14F-4D97-AF65-F5344CB8AC3E}">
        <p14:creationId xmlns:p14="http://schemas.microsoft.com/office/powerpoint/2010/main" val="212816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5A52B12-0826-4A26-ABA2-386F72111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DD0DA68-F652-496F-B8B5-9A66255C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3B89A3-E48E-F301-CDDD-18B20FB520E4}"/>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Social Isolation </a:t>
            </a:r>
            <a:endParaRPr lang="en-US" sz="3600">
              <a:solidFill>
                <a:srgbClr val="FFFFFF"/>
              </a:solidFill>
              <a:cs typeface="Calibri Light"/>
            </a:endParaRPr>
          </a:p>
        </p:txBody>
      </p:sp>
      <p:sp>
        <p:nvSpPr>
          <p:cNvPr id="3" name="Content Placeholder 2">
            <a:extLst>
              <a:ext uri="{FF2B5EF4-FFF2-40B4-BE49-F238E27FC236}">
                <a16:creationId xmlns:a16="http://schemas.microsoft.com/office/drawing/2014/main" id="{B2F2313B-3C2F-9946-B41F-D5B8374A5FFD}"/>
              </a:ext>
            </a:extLst>
          </p:cNvPr>
          <p:cNvSpPr>
            <a:spLocks noGrp="1"/>
          </p:cNvSpPr>
          <p:nvPr>
            <p:ph idx="1"/>
          </p:nvPr>
        </p:nvSpPr>
        <p:spPr>
          <a:xfrm>
            <a:off x="492371" y="2653800"/>
            <a:ext cx="3084844" cy="3335519"/>
          </a:xfrm>
        </p:spPr>
        <p:txBody>
          <a:bodyPr vert="horz" lIns="45720" tIns="45720" rIns="45720" bIns="45720" rtlCol="0">
            <a:normAutofit/>
          </a:bodyPr>
          <a:lstStyle/>
          <a:p>
            <a:r>
              <a:rPr lang="en-US" sz="1500">
                <a:solidFill>
                  <a:srgbClr val="FFFFFF"/>
                </a:solidFill>
              </a:rPr>
              <a:t>How many friends and relatives do you feel close to such that you can call on them for help?</a:t>
            </a:r>
          </a:p>
          <a:p>
            <a:pPr marL="342900" indent="-342900">
              <a:buFont typeface="+mj-lt"/>
              <a:buAutoNum type="arabicPeriod"/>
            </a:pPr>
            <a:r>
              <a:rPr lang="en-US" sz="1500">
                <a:solidFill>
                  <a:srgbClr val="FFFFFF"/>
                </a:solidFill>
              </a:rPr>
              <a:t>Zero</a:t>
            </a:r>
          </a:p>
          <a:p>
            <a:pPr marL="342900" indent="-342900">
              <a:buFont typeface="+mj-lt"/>
              <a:buAutoNum type="arabicPeriod"/>
            </a:pPr>
            <a:r>
              <a:rPr lang="en-US" sz="1500">
                <a:solidFill>
                  <a:srgbClr val="FFFFFF"/>
                </a:solidFill>
              </a:rPr>
              <a:t>One</a:t>
            </a:r>
          </a:p>
          <a:p>
            <a:pPr marL="342900" indent="-342900">
              <a:buFont typeface="+mj-lt"/>
              <a:buAutoNum type="arabicPeriod"/>
            </a:pPr>
            <a:r>
              <a:rPr lang="en-US" sz="1500">
                <a:solidFill>
                  <a:srgbClr val="FFFFFF"/>
                </a:solidFill>
              </a:rPr>
              <a:t>Two</a:t>
            </a:r>
          </a:p>
          <a:p>
            <a:pPr marL="342900" indent="-342900">
              <a:buFont typeface="+mj-lt"/>
              <a:buAutoNum type="arabicPeriod"/>
            </a:pPr>
            <a:r>
              <a:rPr lang="en-US" sz="1500">
                <a:solidFill>
                  <a:srgbClr val="FFFFFF"/>
                </a:solidFill>
              </a:rPr>
              <a:t>Three to Four</a:t>
            </a:r>
          </a:p>
          <a:p>
            <a:pPr marL="342900" indent="-342900">
              <a:buFont typeface="+mj-lt"/>
              <a:buAutoNum type="arabicPeriod"/>
            </a:pPr>
            <a:r>
              <a:rPr lang="en-US" sz="1500">
                <a:solidFill>
                  <a:srgbClr val="FFFFFF"/>
                </a:solidFill>
              </a:rPr>
              <a:t>Five to Eight</a:t>
            </a:r>
          </a:p>
          <a:p>
            <a:pPr marL="342900" indent="-342900">
              <a:buFont typeface="+mj-lt"/>
              <a:buAutoNum type="arabicPeriod"/>
            </a:pPr>
            <a:r>
              <a:rPr lang="en-US" sz="1500">
                <a:solidFill>
                  <a:srgbClr val="FFFFFF"/>
                </a:solidFill>
              </a:rPr>
              <a:t>Nine or more</a:t>
            </a:r>
          </a:p>
          <a:p>
            <a:endParaRPr lang="en-US" sz="1500">
              <a:solidFill>
                <a:srgbClr val="FFFFFF"/>
              </a:solidFill>
            </a:endParaRPr>
          </a:p>
        </p:txBody>
      </p:sp>
      <p:sp>
        <p:nvSpPr>
          <p:cNvPr id="30" name="Rectangle 29">
            <a:extLst>
              <a:ext uri="{FF2B5EF4-FFF2-40B4-BE49-F238E27FC236}">
                <a16:creationId xmlns:a16="http://schemas.microsoft.com/office/drawing/2014/main" id="{DDF50AF6-4E23-4BD9-92C7-45A3E16E4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24942D17-3053-1BEB-D02B-12A735AC3438}"/>
              </a:ext>
            </a:extLst>
          </p:cNvPr>
          <p:cNvSpPr txBox="1"/>
          <p:nvPr/>
        </p:nvSpPr>
        <p:spPr>
          <a:xfrm>
            <a:off x="6926332" y="4952640"/>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200">
                <a:latin typeface="Arial"/>
                <a:cs typeface="Calibri"/>
              </a:rPr>
              <a:t>%</a:t>
            </a:r>
          </a:p>
        </p:txBody>
      </p:sp>
      <p:sp>
        <p:nvSpPr>
          <p:cNvPr id="13" name="TextBox 12">
            <a:extLst>
              <a:ext uri="{FF2B5EF4-FFF2-40B4-BE49-F238E27FC236}">
                <a16:creationId xmlns:a16="http://schemas.microsoft.com/office/drawing/2014/main" id="{14803EC6-EA57-CEEC-DDCF-9083D7D299AB}"/>
              </a:ext>
            </a:extLst>
          </p:cNvPr>
          <p:cNvSpPr txBox="1"/>
          <p:nvPr/>
        </p:nvSpPr>
        <p:spPr>
          <a:xfrm>
            <a:off x="9719732" y="2142065"/>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200">
                <a:latin typeface="Arial"/>
                <a:cs typeface="Calibri"/>
              </a:rPr>
              <a:t>%</a:t>
            </a:r>
          </a:p>
        </p:txBody>
      </p:sp>
      <p:graphicFrame>
        <p:nvGraphicFramePr>
          <p:cNvPr id="21" name="Chart 20">
            <a:extLst>
              <a:ext uri="{FF2B5EF4-FFF2-40B4-BE49-F238E27FC236}">
                <a16:creationId xmlns:a16="http://schemas.microsoft.com/office/drawing/2014/main" id="{36EBE1EB-02AB-45CF-B89E-31CA694F6985}"/>
              </a:ext>
            </a:extLst>
          </p:cNvPr>
          <p:cNvGraphicFramePr>
            <a:graphicFrameLocks/>
          </p:cNvGraphicFramePr>
          <p:nvPr>
            <p:extLst>
              <p:ext uri="{D42A27DB-BD31-4B8C-83A1-F6EECF244321}">
                <p14:modId xmlns:p14="http://schemas.microsoft.com/office/powerpoint/2010/main" val="935691885"/>
              </p:ext>
            </p:extLst>
          </p:nvPr>
        </p:nvGraphicFramePr>
        <p:xfrm>
          <a:off x="4900168" y="755100"/>
          <a:ext cx="6798082" cy="55778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281F660-5952-724F-1F92-5DE1A64971C0}"/>
              </a:ext>
            </a:extLst>
          </p:cNvPr>
          <p:cNvSpPr txBox="1"/>
          <p:nvPr/>
        </p:nvSpPr>
        <p:spPr>
          <a:xfrm>
            <a:off x="10003086" y="1272036"/>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200">
                <a:latin typeface="Arial"/>
                <a:cs typeface="Calibri"/>
              </a:rPr>
              <a:t>%</a:t>
            </a:r>
          </a:p>
        </p:txBody>
      </p:sp>
    </p:spTree>
    <p:extLst>
      <p:ext uri="{BB962C8B-B14F-4D97-AF65-F5344CB8AC3E}">
        <p14:creationId xmlns:p14="http://schemas.microsoft.com/office/powerpoint/2010/main" val="414906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383C-6416-580B-2091-55FE157A0E87}"/>
              </a:ext>
            </a:extLst>
          </p:cNvPr>
          <p:cNvSpPr>
            <a:spLocks noGrp="1"/>
          </p:cNvSpPr>
          <p:nvPr>
            <p:ph type="title"/>
          </p:nvPr>
        </p:nvSpPr>
        <p:spPr/>
        <p:txBody>
          <a:bodyPr/>
          <a:lstStyle/>
          <a:p>
            <a:r>
              <a:rPr lang="en-US"/>
              <a:t>Social Media Results</a:t>
            </a:r>
          </a:p>
        </p:txBody>
      </p:sp>
      <p:graphicFrame>
        <p:nvGraphicFramePr>
          <p:cNvPr id="47" name="Chart 46">
            <a:extLst>
              <a:ext uri="{FF2B5EF4-FFF2-40B4-BE49-F238E27FC236}">
                <a16:creationId xmlns:a16="http://schemas.microsoft.com/office/drawing/2014/main" id="{33811077-D14D-42BD-B57B-AEA64CEE5350}"/>
              </a:ext>
            </a:extLst>
          </p:cNvPr>
          <p:cNvGraphicFramePr>
            <a:graphicFrameLocks/>
          </p:cNvGraphicFramePr>
          <p:nvPr>
            <p:extLst>
              <p:ext uri="{D42A27DB-BD31-4B8C-83A1-F6EECF244321}">
                <p14:modId xmlns:p14="http://schemas.microsoft.com/office/powerpoint/2010/main" val="2225979355"/>
              </p:ext>
            </p:extLst>
          </p:nvPr>
        </p:nvGraphicFramePr>
        <p:xfrm>
          <a:off x="1467503" y="1978152"/>
          <a:ext cx="8833321" cy="487984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3C4EBB-01C6-15E5-0F46-AD82E42D630C}"/>
              </a:ext>
            </a:extLst>
          </p:cNvPr>
          <p:cNvSpPr txBox="1"/>
          <p:nvPr/>
        </p:nvSpPr>
        <p:spPr>
          <a:xfrm>
            <a:off x="2882900" y="5365389"/>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5" name="TextBox 4">
            <a:extLst>
              <a:ext uri="{FF2B5EF4-FFF2-40B4-BE49-F238E27FC236}">
                <a16:creationId xmlns:a16="http://schemas.microsoft.com/office/drawing/2014/main" id="{88439DD4-9404-1C02-77F6-0FE2ECE132D5}"/>
              </a:ext>
            </a:extLst>
          </p:cNvPr>
          <p:cNvSpPr txBox="1"/>
          <p:nvPr/>
        </p:nvSpPr>
        <p:spPr>
          <a:xfrm>
            <a:off x="3638550" y="5566912"/>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7" name="TextBox 6">
            <a:extLst>
              <a:ext uri="{FF2B5EF4-FFF2-40B4-BE49-F238E27FC236}">
                <a16:creationId xmlns:a16="http://schemas.microsoft.com/office/drawing/2014/main" id="{666F74C7-96EF-EC80-CEA4-605BB38CD0AC}"/>
              </a:ext>
            </a:extLst>
          </p:cNvPr>
          <p:cNvSpPr txBox="1"/>
          <p:nvPr/>
        </p:nvSpPr>
        <p:spPr>
          <a:xfrm>
            <a:off x="5664200" y="4809944"/>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9" name="TextBox 8">
            <a:extLst>
              <a:ext uri="{FF2B5EF4-FFF2-40B4-BE49-F238E27FC236}">
                <a16:creationId xmlns:a16="http://schemas.microsoft.com/office/drawing/2014/main" id="{0D71E6AF-F46A-26A9-C496-36D1A862332F}"/>
              </a:ext>
            </a:extLst>
          </p:cNvPr>
          <p:cNvSpPr txBox="1"/>
          <p:nvPr/>
        </p:nvSpPr>
        <p:spPr>
          <a:xfrm>
            <a:off x="6451600" y="5290427"/>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11" name="TextBox 10">
            <a:extLst>
              <a:ext uri="{FF2B5EF4-FFF2-40B4-BE49-F238E27FC236}">
                <a16:creationId xmlns:a16="http://schemas.microsoft.com/office/drawing/2014/main" id="{BD085EFC-73EE-033C-6A92-BB9F982A407A}"/>
              </a:ext>
            </a:extLst>
          </p:cNvPr>
          <p:cNvSpPr txBox="1"/>
          <p:nvPr/>
        </p:nvSpPr>
        <p:spPr>
          <a:xfrm>
            <a:off x="8388789" y="3171205"/>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13" name="TextBox 12">
            <a:extLst>
              <a:ext uri="{FF2B5EF4-FFF2-40B4-BE49-F238E27FC236}">
                <a16:creationId xmlns:a16="http://schemas.microsoft.com/office/drawing/2014/main" id="{572A4C88-EDD0-E763-3724-8F28CDBC5611}"/>
              </a:ext>
            </a:extLst>
          </p:cNvPr>
          <p:cNvSpPr txBox="1"/>
          <p:nvPr/>
        </p:nvSpPr>
        <p:spPr>
          <a:xfrm>
            <a:off x="9201150" y="2512482"/>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Tree>
    <p:extLst>
      <p:ext uri="{BB962C8B-B14F-4D97-AF65-F5344CB8AC3E}">
        <p14:creationId xmlns:p14="http://schemas.microsoft.com/office/powerpoint/2010/main" val="146663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AEE84-167A-45B4-72F0-ABB809A0FEE5}"/>
              </a:ext>
            </a:extLst>
          </p:cNvPr>
          <p:cNvSpPr>
            <a:spLocks noGrp="1"/>
          </p:cNvSpPr>
          <p:nvPr>
            <p:ph type="title"/>
          </p:nvPr>
        </p:nvSpPr>
        <p:spPr/>
        <p:txBody>
          <a:bodyPr/>
          <a:lstStyle/>
          <a:p>
            <a:r>
              <a:rPr lang="en-US"/>
              <a:t>Hypothesis for Social Isolation and Relationship Status</a:t>
            </a:r>
          </a:p>
        </p:txBody>
      </p:sp>
      <p:sp>
        <p:nvSpPr>
          <p:cNvPr id="3" name="Content Placeholder 2">
            <a:extLst>
              <a:ext uri="{FF2B5EF4-FFF2-40B4-BE49-F238E27FC236}">
                <a16:creationId xmlns:a16="http://schemas.microsoft.com/office/drawing/2014/main" id="{4C85B420-D231-B1A7-378B-F88AD51B7159}"/>
              </a:ext>
            </a:extLst>
          </p:cNvPr>
          <p:cNvSpPr>
            <a:spLocks noGrp="1"/>
          </p:cNvSpPr>
          <p:nvPr>
            <p:ph idx="1"/>
          </p:nvPr>
        </p:nvSpPr>
        <p:spPr/>
        <p:txBody>
          <a:bodyPr vert="horz" lIns="45720" tIns="45720" rIns="45720" bIns="45720" rtlCol="0" anchor="t">
            <a:normAutofit/>
          </a:bodyPr>
          <a:lstStyle/>
          <a:p>
            <a:r>
              <a:rPr lang="en-US"/>
              <a:t>When comparing relationship status and social isolation, single students are more likely than married/in a committed relationship students to be at-risk for social isolation.</a:t>
            </a:r>
          </a:p>
          <a:p>
            <a:r>
              <a:rPr lang="en-US">
                <a:solidFill>
                  <a:schemeClr val="accent2"/>
                </a:solidFill>
              </a:rPr>
              <a:t>According to Primack et al. (2019) and Hawthorne (2008), it was shown that single participants were more likely to have at-risk social isolation scores compared to participants that were in married/committed relationships. </a:t>
            </a:r>
            <a:endParaRPr lang="en-US">
              <a:solidFill>
                <a:schemeClr val="accent2"/>
              </a:solidFill>
              <a:cs typeface="Calibri"/>
            </a:endParaRPr>
          </a:p>
          <a:p>
            <a:pPr marL="0" indent="0">
              <a:buClr>
                <a:srgbClr val="C0504D"/>
              </a:buClr>
              <a:buNone/>
              <a:defRPr/>
            </a:pPr>
            <a:endParaRPr lang="en-US">
              <a:solidFill>
                <a:schemeClr val="accent2"/>
              </a:solidFill>
              <a:latin typeface="Tw Cen MT" panose="020B0602020104020603"/>
            </a:endParaRPr>
          </a:p>
          <a:p>
            <a:pPr marL="0" indent="0">
              <a:buNone/>
              <a:defRPr/>
            </a:pPr>
            <a:endParaRPr lang="en-US">
              <a:solidFill>
                <a:schemeClr val="accent2"/>
              </a:solidFill>
              <a:latin typeface="Tw Cen MT" panose="020B0602020104020603"/>
            </a:endParaRPr>
          </a:p>
          <a:p>
            <a:pPr marL="0" marR="0" lvl="0" indent="0" algn="l" defTabSz="914400" rtl="0" eaLnBrk="1" fontAlgn="auto" latinLnBrk="0" hangingPunct="1">
              <a:lnSpc>
                <a:spcPct val="90000"/>
              </a:lnSpc>
              <a:spcBef>
                <a:spcPts val="1200"/>
              </a:spcBef>
              <a:spcAft>
                <a:spcPts val="200"/>
              </a:spcAft>
              <a:buClr>
                <a:srgbClr val="C0504D"/>
              </a:buClr>
              <a:buSzPct val="100000"/>
              <a:buNone/>
              <a:tabLst/>
              <a:defRPr/>
            </a:pPr>
            <a:r>
              <a:rPr kumimoji="0" lang="en-US" sz="1200" b="0" i="0" u="none" strike="noStrike" kern="1200" cap="none" spc="0" normalizeH="0" baseline="0" noProof="0">
                <a:ln>
                  <a:noFill/>
                </a:ln>
                <a:solidFill>
                  <a:schemeClr val="accent2"/>
                </a:solidFill>
                <a:effectLst/>
                <a:uLnTx/>
                <a:uFillTx/>
                <a:latin typeface="Tw Cen MT" panose="020B0602020104020603"/>
                <a:ea typeface="+mn-ea"/>
                <a:cs typeface="+mn-cs"/>
              </a:rPr>
              <a:t>Primack, B. A., Karim, S. A., </a:t>
            </a:r>
            <a:r>
              <a:rPr kumimoji="0" lang="en-US" sz="1200" b="0" i="0" u="none" strike="noStrike" kern="1200" cap="none" spc="0" normalizeH="0" baseline="0" noProof="0" err="1">
                <a:ln>
                  <a:noFill/>
                </a:ln>
                <a:solidFill>
                  <a:schemeClr val="accent2"/>
                </a:solidFill>
                <a:effectLst/>
                <a:uLnTx/>
                <a:uFillTx/>
                <a:latin typeface="Tw Cen MT" panose="020B0602020104020603"/>
                <a:ea typeface="+mn-ea"/>
                <a:cs typeface="+mn-cs"/>
              </a:rPr>
              <a:t>Shensa</a:t>
            </a:r>
            <a:r>
              <a:rPr kumimoji="0" lang="en-US" sz="1200" b="0" i="0" u="none" strike="noStrike" kern="1200" cap="none" spc="0" normalizeH="0" baseline="0" noProof="0">
                <a:ln>
                  <a:noFill/>
                </a:ln>
                <a:solidFill>
                  <a:schemeClr val="accent2"/>
                </a:solidFill>
                <a:effectLst/>
                <a:uLnTx/>
                <a:uFillTx/>
                <a:latin typeface="Tw Cen MT" panose="020B0602020104020603"/>
                <a:ea typeface="+mn-ea"/>
                <a:cs typeface="+mn-cs"/>
              </a:rPr>
              <a:t>, A., Bowman, N., Knight, J., &amp; </a:t>
            </a:r>
            <a:r>
              <a:rPr kumimoji="0" lang="en-US" sz="1200" b="0" i="0" u="none" strike="noStrike" kern="1200" cap="none" spc="0" normalizeH="0" baseline="0" noProof="0" err="1">
                <a:ln>
                  <a:noFill/>
                </a:ln>
                <a:solidFill>
                  <a:schemeClr val="accent2"/>
                </a:solidFill>
                <a:effectLst/>
                <a:uLnTx/>
                <a:uFillTx/>
                <a:latin typeface="Tw Cen MT" panose="020B0602020104020603"/>
                <a:ea typeface="+mn-ea"/>
                <a:cs typeface="+mn-cs"/>
              </a:rPr>
              <a:t>Sidani</a:t>
            </a:r>
            <a:r>
              <a:rPr kumimoji="0" lang="en-US" sz="1200" b="0" i="0" u="none" strike="noStrike" kern="1200" cap="none" spc="0" normalizeH="0" baseline="0" noProof="0">
                <a:ln>
                  <a:noFill/>
                </a:ln>
                <a:solidFill>
                  <a:schemeClr val="accent2"/>
                </a:solidFill>
                <a:effectLst/>
                <a:uLnTx/>
                <a:uFillTx/>
                <a:latin typeface="Tw Cen MT" panose="020B0602020104020603"/>
                <a:ea typeface="+mn-ea"/>
                <a:cs typeface="+mn-cs"/>
              </a:rPr>
              <a:t>, J. E. (2019). Positive and </a:t>
            </a:r>
            <a:r>
              <a:rPr lang="en-US" sz="1200">
                <a:solidFill>
                  <a:schemeClr val="accent2"/>
                </a:solidFill>
                <a:latin typeface="Tw Cen MT" panose="020B0602020104020603"/>
              </a:rPr>
              <a:t>negative</a:t>
            </a:r>
            <a:r>
              <a:rPr kumimoji="0" lang="en-US" sz="1200" b="0" i="0" u="none" strike="noStrike" kern="1200" cap="none" spc="0" normalizeH="0" baseline="0" noProof="0">
                <a:ln>
                  <a:noFill/>
                </a:ln>
                <a:solidFill>
                  <a:schemeClr val="accent2"/>
                </a:solidFill>
                <a:effectLst/>
                <a:uLnTx/>
                <a:uFillTx/>
                <a:latin typeface="Tw Cen MT" panose="020B0602020104020603"/>
                <a:ea typeface="+mn-ea"/>
                <a:cs typeface="+mn-cs"/>
              </a:rPr>
              <a:t> </a:t>
            </a:r>
            <a:r>
              <a:rPr lang="en-US" sz="1200">
                <a:solidFill>
                  <a:schemeClr val="accent2"/>
                </a:solidFill>
                <a:latin typeface="Tw Cen MT" panose="020B0602020104020603"/>
              </a:rPr>
              <a:t>experiences</a:t>
            </a:r>
            <a:r>
              <a:rPr kumimoji="0" lang="en-US" sz="1200" b="0" i="0" u="none" strike="noStrike" kern="1200" cap="none" spc="0" normalizeH="0" baseline="0" noProof="0">
                <a:ln>
                  <a:noFill/>
                </a:ln>
                <a:solidFill>
                  <a:schemeClr val="accent2"/>
                </a:solidFill>
                <a:effectLst/>
                <a:uLnTx/>
                <a:uFillTx/>
                <a:latin typeface="Tw Cen MT" panose="020B0602020104020603"/>
                <a:ea typeface="+mn-ea"/>
                <a:cs typeface="+mn-cs"/>
              </a:rPr>
              <a:t> on </a:t>
            </a:r>
            <a:r>
              <a:rPr lang="en-US" sz="1200">
                <a:solidFill>
                  <a:schemeClr val="accent2"/>
                </a:solidFill>
                <a:latin typeface="Tw Cen MT" panose="020B0602020104020603"/>
              </a:rPr>
              <a:t>social</a:t>
            </a:r>
            <a:r>
              <a:rPr kumimoji="0" lang="en-US" sz="1200" b="0" i="0" u="none" strike="noStrike" kern="1200" cap="none" spc="0" normalizeH="0" baseline="0" noProof="0">
                <a:ln>
                  <a:noFill/>
                </a:ln>
                <a:solidFill>
                  <a:schemeClr val="accent2"/>
                </a:solidFill>
                <a:effectLst/>
                <a:uLnTx/>
                <a:uFillTx/>
                <a:latin typeface="Tw Cen MT" panose="020B0602020104020603"/>
                <a:ea typeface="+mn-ea"/>
                <a:cs typeface="+mn-cs"/>
              </a:rPr>
              <a:t> </a:t>
            </a:r>
            <a:r>
              <a:rPr lang="en-US" sz="1200">
                <a:solidFill>
                  <a:schemeClr val="accent2"/>
                </a:solidFill>
                <a:latin typeface="Tw Cen MT" panose="020B0602020104020603"/>
              </a:rPr>
              <a:t>media</a:t>
            </a:r>
            <a:r>
              <a:rPr kumimoji="0" lang="en-US" sz="1200" b="0" i="0" u="none" strike="noStrike" kern="1200" cap="none" spc="0" normalizeH="0" baseline="0" noProof="0">
                <a:ln>
                  <a:noFill/>
                </a:ln>
                <a:solidFill>
                  <a:schemeClr val="accent2"/>
                </a:solidFill>
                <a:effectLst/>
                <a:uLnTx/>
                <a:uFillTx/>
                <a:latin typeface="Tw Cen MT" panose="020B0602020104020603"/>
                <a:ea typeface="+mn-ea"/>
                <a:cs typeface="+mn-cs"/>
              </a:rPr>
              <a:t> and </a:t>
            </a:r>
            <a:r>
              <a:rPr lang="en-US" sz="1200">
                <a:solidFill>
                  <a:schemeClr val="accent2"/>
                </a:solidFill>
                <a:latin typeface="Tw Cen MT" panose="020B0602020104020603"/>
              </a:rPr>
              <a:t>perceived</a:t>
            </a:r>
            <a:r>
              <a:rPr kumimoji="0" lang="en-US" sz="1200" b="0" i="0" u="none" strike="noStrike" kern="1200" cap="none" spc="0" normalizeH="0" baseline="0" noProof="0">
                <a:ln>
                  <a:noFill/>
                </a:ln>
                <a:solidFill>
                  <a:schemeClr val="accent2"/>
                </a:solidFill>
                <a:effectLst/>
                <a:uLnTx/>
                <a:uFillTx/>
                <a:latin typeface="Tw Cen MT" panose="020B0602020104020603"/>
                <a:ea typeface="+mn-ea"/>
                <a:cs typeface="+mn-cs"/>
              </a:rPr>
              <a:t> </a:t>
            </a:r>
            <a:r>
              <a:rPr lang="en-US" sz="1200">
                <a:solidFill>
                  <a:schemeClr val="accent2"/>
                </a:solidFill>
                <a:latin typeface="Tw Cen MT" panose="020B0602020104020603"/>
              </a:rPr>
              <a:t>social</a:t>
            </a:r>
            <a:r>
              <a:rPr kumimoji="0" lang="en-US" sz="1200" b="0" i="0" u="none" strike="noStrike" kern="1200" cap="none" spc="0" normalizeH="0" baseline="0" noProof="0">
                <a:ln>
                  <a:noFill/>
                </a:ln>
                <a:solidFill>
                  <a:schemeClr val="accent2"/>
                </a:solidFill>
                <a:effectLst/>
                <a:uLnTx/>
                <a:uFillTx/>
                <a:latin typeface="Tw Cen MT" panose="020B0602020104020603"/>
                <a:ea typeface="+mn-ea"/>
                <a:cs typeface="+mn-cs"/>
              </a:rPr>
              <a:t> </a:t>
            </a:r>
            <a:r>
              <a:rPr lang="en-US" sz="1200">
                <a:solidFill>
                  <a:schemeClr val="accent2"/>
                </a:solidFill>
                <a:latin typeface="Tw Cen MT" panose="020B0602020104020603"/>
              </a:rPr>
              <a:t>isolation</a:t>
            </a:r>
            <a:r>
              <a:rPr kumimoji="0" lang="en-US" sz="1200" b="0" i="0" u="none" strike="noStrike" kern="1200" cap="none" spc="0" normalizeH="0" baseline="0" noProof="0">
                <a:ln>
                  <a:noFill/>
                </a:ln>
                <a:solidFill>
                  <a:schemeClr val="accent2"/>
                </a:solidFill>
                <a:effectLst/>
                <a:uLnTx/>
                <a:uFillTx/>
                <a:latin typeface="Tw Cen MT" panose="020B0602020104020603"/>
                <a:ea typeface="+mn-ea"/>
                <a:cs typeface="+mn-cs"/>
              </a:rPr>
              <a:t>. </a:t>
            </a:r>
            <a:r>
              <a:rPr kumimoji="0" lang="en-US" sz="1200" b="0" i="1" u="none" strike="noStrike" kern="1200" cap="none" spc="0" normalizeH="0" baseline="0" noProof="0">
                <a:ln>
                  <a:noFill/>
                </a:ln>
                <a:solidFill>
                  <a:schemeClr val="accent2"/>
                </a:solidFill>
                <a:effectLst/>
                <a:uLnTx/>
                <a:uFillTx/>
                <a:latin typeface="Tw Cen MT" panose="020B0602020104020603"/>
                <a:ea typeface="+mn-ea"/>
                <a:cs typeface="+mn-cs"/>
              </a:rPr>
              <a:t>American Journal of Health Promotion</a:t>
            </a:r>
            <a:r>
              <a:rPr kumimoji="0" lang="en-US" sz="1200" b="0" i="0" u="none" strike="noStrike" kern="1200" cap="none" spc="0" normalizeH="0" baseline="0" noProof="0">
                <a:ln>
                  <a:noFill/>
                </a:ln>
                <a:solidFill>
                  <a:schemeClr val="accent2"/>
                </a:solidFill>
                <a:effectLst/>
                <a:uLnTx/>
                <a:uFillTx/>
                <a:latin typeface="Tw Cen MT" panose="020B0602020104020603"/>
                <a:ea typeface="+mn-ea"/>
                <a:cs typeface="+mn-cs"/>
              </a:rPr>
              <a:t>, </a:t>
            </a:r>
            <a:r>
              <a:rPr kumimoji="0" lang="en-US" sz="1200" b="0" i="1" u="none" strike="noStrike" kern="1200" cap="none" spc="0" normalizeH="0" baseline="0" noProof="0">
                <a:ln>
                  <a:noFill/>
                </a:ln>
                <a:solidFill>
                  <a:schemeClr val="accent2"/>
                </a:solidFill>
                <a:effectLst/>
                <a:uLnTx/>
                <a:uFillTx/>
                <a:latin typeface="Tw Cen MT" panose="020B0602020104020603"/>
                <a:ea typeface="+mn-ea"/>
                <a:cs typeface="+mn-cs"/>
              </a:rPr>
              <a:t>33</a:t>
            </a:r>
            <a:r>
              <a:rPr kumimoji="0" lang="en-US" sz="1200" b="0" i="0" u="none" strike="noStrike" kern="1200" cap="none" spc="0" normalizeH="0" baseline="0" noProof="0">
                <a:ln>
                  <a:noFill/>
                </a:ln>
                <a:solidFill>
                  <a:schemeClr val="accent2"/>
                </a:solidFill>
                <a:effectLst/>
                <a:uLnTx/>
                <a:uFillTx/>
                <a:latin typeface="Tw Cen MT" panose="020B0602020104020603"/>
                <a:ea typeface="+mn-ea"/>
                <a:cs typeface="+mn-cs"/>
              </a:rPr>
              <a:t>(6), 859–868. https://doi.org/10.1177/0890117118824196</a:t>
            </a:r>
            <a:endParaRPr lang="en-US" sz="1200" b="0" i="0" u="none" strike="noStrike" kern="1200" cap="none" spc="0" normalizeH="0" baseline="0" noProof="0">
              <a:ln>
                <a:noFill/>
              </a:ln>
              <a:solidFill>
                <a:schemeClr val="accent2"/>
              </a:solidFill>
              <a:effectLst/>
              <a:uLnTx/>
              <a:uFillTx/>
              <a:latin typeface="Tw Cen MT" panose="020B0602020104020603"/>
            </a:endParaRPr>
          </a:p>
          <a:p>
            <a:pPr marL="0" marR="0" lvl="0" indent="0" algn="l" defTabSz="914400" rtl="0" eaLnBrk="1" fontAlgn="auto" latinLnBrk="0" hangingPunct="1">
              <a:lnSpc>
                <a:spcPct val="90000"/>
              </a:lnSpc>
              <a:spcBef>
                <a:spcPts val="1200"/>
              </a:spcBef>
              <a:spcAft>
                <a:spcPts val="200"/>
              </a:spcAft>
              <a:buClr>
                <a:srgbClr val="C0504D"/>
              </a:buClr>
              <a:buSzPct val="100000"/>
              <a:buNone/>
              <a:tabLst/>
              <a:defRPr/>
            </a:pPr>
            <a:r>
              <a:rPr lang="en-US" sz="1200" b="0" i="0">
                <a:solidFill>
                  <a:schemeClr val="accent2"/>
                </a:solidFill>
                <a:effectLst/>
              </a:rPr>
              <a:t>Hawthorne, G. (2008). Perceived social isolation in a community sample: </a:t>
            </a:r>
            <a:r>
              <a:rPr lang="en-US" sz="1200">
                <a:solidFill>
                  <a:schemeClr val="accent2"/>
                </a:solidFill>
              </a:rPr>
              <a:t>Its</a:t>
            </a:r>
            <a:r>
              <a:rPr lang="en-US" sz="1200" b="0" i="0">
                <a:solidFill>
                  <a:schemeClr val="accent2"/>
                </a:solidFill>
                <a:effectLst/>
              </a:rPr>
              <a:t> prevalence and correlates with aspects of peoples’ lives. </a:t>
            </a:r>
            <a:r>
              <a:rPr lang="en-US" sz="1200" b="0" i="1">
                <a:solidFill>
                  <a:schemeClr val="accent2"/>
                </a:solidFill>
                <a:effectLst/>
              </a:rPr>
              <a:t>Social Psychiatry &amp; Psychiatric Epidemiology</a:t>
            </a:r>
            <a:r>
              <a:rPr lang="en-US" sz="1200" b="0" i="0">
                <a:solidFill>
                  <a:schemeClr val="accent2"/>
                </a:solidFill>
                <a:effectLst/>
              </a:rPr>
              <a:t>, </a:t>
            </a:r>
            <a:r>
              <a:rPr lang="en-US" sz="1200" b="0" i="1">
                <a:solidFill>
                  <a:schemeClr val="accent2"/>
                </a:solidFill>
                <a:effectLst/>
              </a:rPr>
              <a:t>43</a:t>
            </a:r>
            <a:r>
              <a:rPr lang="en-US" sz="1200" b="0" i="0">
                <a:solidFill>
                  <a:schemeClr val="accent2"/>
                </a:solidFill>
                <a:effectLst/>
              </a:rPr>
              <a:t>(2), 140–150. https://doi.org/10.1007/s00127-007-0279-8</a:t>
            </a:r>
            <a:endParaRPr lang="en-US" sz="1200" b="0" i="0" u="none" strike="noStrike" kern="1200" cap="none" spc="0" normalizeH="0" baseline="0" noProof="0">
              <a:ln>
                <a:noFill/>
              </a:ln>
              <a:solidFill>
                <a:schemeClr val="accent2"/>
              </a:solidFill>
              <a:effectLst/>
              <a:uLnTx/>
              <a:uFillTx/>
              <a:cs typeface="Calibri"/>
            </a:endParaRPr>
          </a:p>
          <a:p>
            <a:pPr marL="0" indent="0">
              <a:buNone/>
            </a:pPr>
            <a:endParaRPr lang="en-US">
              <a:solidFill>
                <a:srgbClr val="FF0000"/>
              </a:solidFill>
            </a:endParaRPr>
          </a:p>
        </p:txBody>
      </p:sp>
    </p:spTree>
    <p:extLst>
      <p:ext uri="{BB962C8B-B14F-4D97-AF65-F5344CB8AC3E}">
        <p14:creationId xmlns:p14="http://schemas.microsoft.com/office/powerpoint/2010/main" val="370186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B85E-71E2-2639-EB90-EC5F6CC88445}"/>
              </a:ext>
            </a:extLst>
          </p:cNvPr>
          <p:cNvSpPr>
            <a:spLocks noGrp="1"/>
          </p:cNvSpPr>
          <p:nvPr>
            <p:ph type="title"/>
          </p:nvPr>
        </p:nvSpPr>
        <p:spPr/>
        <p:txBody>
          <a:bodyPr/>
          <a:lstStyle/>
          <a:p>
            <a:r>
              <a:rPr lang="en-US"/>
              <a:t>Relationship Status Results </a:t>
            </a:r>
          </a:p>
        </p:txBody>
      </p:sp>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C27589EE-10DD-3723-A64B-3F1259319CFD}"/>
                  </a:ext>
                </a:extLst>
              </p14:cNvPr>
              <p14:cNvContentPartPr/>
              <p14:nvPr/>
            </p14:nvContentPartPr>
            <p14:xfrm>
              <a:off x="7340172" y="5498208"/>
              <a:ext cx="9524" cy="19049"/>
            </p14:xfrm>
          </p:contentPart>
        </mc:Choice>
        <mc:Fallback xmlns="">
          <p:pic>
            <p:nvPicPr>
              <p:cNvPr id="22" name="Ink 21">
                <a:extLst>
                  <a:ext uri="{FF2B5EF4-FFF2-40B4-BE49-F238E27FC236}">
                    <a16:creationId xmlns:a16="http://schemas.microsoft.com/office/drawing/2014/main" id="{C27589EE-10DD-3723-A64B-3F1259319CFD}"/>
                  </a:ext>
                </a:extLst>
              </p:cNvPr>
              <p:cNvPicPr/>
              <p:nvPr/>
            </p:nvPicPr>
            <p:blipFill>
              <a:blip r:embed="rId4"/>
              <a:stretch>
                <a:fillRect/>
              </a:stretch>
            </p:blipFill>
            <p:spPr>
              <a:xfrm>
                <a:off x="7280647" y="5479159"/>
                <a:ext cx="127384" cy="56766"/>
              </a:xfrm>
              <a:prstGeom prst="rect">
                <a:avLst/>
              </a:prstGeom>
            </p:spPr>
          </p:pic>
        </mc:Fallback>
      </mc:AlternateContent>
      <p:graphicFrame>
        <p:nvGraphicFramePr>
          <p:cNvPr id="68" name="Chart 67">
            <a:extLst>
              <a:ext uri="{FF2B5EF4-FFF2-40B4-BE49-F238E27FC236}">
                <a16:creationId xmlns:a16="http://schemas.microsoft.com/office/drawing/2014/main" id="{D9FEEBC0-CE97-4951-BFE4-951676F23C31}"/>
              </a:ext>
            </a:extLst>
          </p:cNvPr>
          <p:cNvGraphicFramePr>
            <a:graphicFrameLocks/>
          </p:cNvGraphicFramePr>
          <p:nvPr>
            <p:extLst>
              <p:ext uri="{D42A27DB-BD31-4B8C-83A1-F6EECF244321}">
                <p14:modId xmlns:p14="http://schemas.microsoft.com/office/powerpoint/2010/main" val="3740650490"/>
              </p:ext>
            </p:extLst>
          </p:nvPr>
        </p:nvGraphicFramePr>
        <p:xfrm>
          <a:off x="2013077" y="2048256"/>
          <a:ext cx="8165846" cy="470408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7176B724-E5F8-C124-5512-E95D883E21ED}"/>
              </a:ext>
            </a:extLst>
          </p:cNvPr>
          <p:cNvSpPr txBox="1"/>
          <p:nvPr/>
        </p:nvSpPr>
        <p:spPr>
          <a:xfrm>
            <a:off x="3792268" y="3062816"/>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4" name="TextBox 3">
            <a:extLst>
              <a:ext uri="{FF2B5EF4-FFF2-40B4-BE49-F238E27FC236}">
                <a16:creationId xmlns:a16="http://schemas.microsoft.com/office/drawing/2014/main" id="{323C549E-EC40-C2CF-732A-CEA12F23AB6A}"/>
              </a:ext>
            </a:extLst>
          </p:cNvPr>
          <p:cNvSpPr txBox="1"/>
          <p:nvPr/>
        </p:nvSpPr>
        <p:spPr>
          <a:xfrm>
            <a:off x="4858628" y="4481422"/>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6" name="TextBox 5">
            <a:extLst>
              <a:ext uri="{FF2B5EF4-FFF2-40B4-BE49-F238E27FC236}">
                <a16:creationId xmlns:a16="http://schemas.microsoft.com/office/drawing/2014/main" id="{C8E5F736-3533-CA72-19D1-D5DC14D03D77}"/>
              </a:ext>
            </a:extLst>
          </p:cNvPr>
          <p:cNvSpPr txBox="1"/>
          <p:nvPr/>
        </p:nvSpPr>
        <p:spPr>
          <a:xfrm>
            <a:off x="7597156" y="3808322"/>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8" name="TextBox 7">
            <a:extLst>
              <a:ext uri="{FF2B5EF4-FFF2-40B4-BE49-F238E27FC236}">
                <a16:creationId xmlns:a16="http://schemas.microsoft.com/office/drawing/2014/main" id="{05BD640F-A6DB-9B39-FE47-8845905BCF05}"/>
              </a:ext>
            </a:extLst>
          </p:cNvPr>
          <p:cNvSpPr txBox="1"/>
          <p:nvPr/>
        </p:nvSpPr>
        <p:spPr>
          <a:xfrm>
            <a:off x="8674100" y="3752849"/>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Tree>
    <p:extLst>
      <p:ext uri="{BB962C8B-B14F-4D97-AF65-F5344CB8AC3E}">
        <p14:creationId xmlns:p14="http://schemas.microsoft.com/office/powerpoint/2010/main" val="4132938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7A6B-27EB-4C95-E75F-B8C72EB01005}"/>
              </a:ext>
            </a:extLst>
          </p:cNvPr>
          <p:cNvSpPr>
            <a:spLocks noGrp="1"/>
          </p:cNvSpPr>
          <p:nvPr>
            <p:ph type="title"/>
          </p:nvPr>
        </p:nvSpPr>
        <p:spPr>
          <a:xfrm>
            <a:off x="1024129" y="347357"/>
            <a:ext cx="11301582" cy="1499616"/>
          </a:xfrm>
        </p:spPr>
        <p:txBody>
          <a:bodyPr>
            <a:normAutofit/>
          </a:bodyPr>
          <a:lstStyle/>
          <a:p>
            <a:r>
              <a:rPr lang="en-US"/>
              <a:t>Hypothesis for</a:t>
            </a:r>
            <a:r>
              <a:rPr lang="en-US">
                <a:solidFill>
                  <a:schemeClr val="tx1"/>
                </a:solidFill>
              </a:rPr>
              <a:t> Social Isolation </a:t>
            </a:r>
            <a:r>
              <a:rPr lang="en-US"/>
              <a:t>and Religious Attendance</a:t>
            </a:r>
          </a:p>
        </p:txBody>
      </p:sp>
      <p:sp>
        <p:nvSpPr>
          <p:cNvPr id="5" name="TextBox 4">
            <a:extLst>
              <a:ext uri="{FF2B5EF4-FFF2-40B4-BE49-F238E27FC236}">
                <a16:creationId xmlns:a16="http://schemas.microsoft.com/office/drawing/2014/main" id="{E21210EB-848B-4B05-9A48-12FDE3CA031C}"/>
              </a:ext>
            </a:extLst>
          </p:cNvPr>
          <p:cNvSpPr txBox="1"/>
          <p:nvPr/>
        </p:nvSpPr>
        <p:spPr>
          <a:xfrm>
            <a:off x="1024129" y="2210574"/>
            <a:ext cx="9948672" cy="4093428"/>
          </a:xfrm>
          <a:prstGeom prst="rect">
            <a:avLst/>
          </a:prstGeom>
          <a:noFill/>
        </p:spPr>
        <p:txBody>
          <a:bodyPr wrap="square" lIns="91440" tIns="45720" rIns="91440" bIns="45720" rtlCol="0" anchor="t">
            <a:spAutoFit/>
          </a:bodyPr>
          <a:lstStyle/>
          <a:p>
            <a:r>
              <a:rPr lang="en-US" sz="2200"/>
              <a:t>We were predicting there to be a relationship between the number of religious services attended and social isolation scores.</a:t>
            </a:r>
          </a:p>
          <a:p>
            <a:endParaRPr lang="en-US"/>
          </a:p>
          <a:p>
            <a:r>
              <a:rPr lang="en-US" sz="2200">
                <a:solidFill>
                  <a:schemeClr val="accent2"/>
                </a:solidFill>
              </a:rPr>
              <a:t>The more often, on average, an individual attended a religious service, the lower their likelihood of an “at-risk” social isolation. </a:t>
            </a:r>
            <a:endParaRPr lang="en-US" sz="2200">
              <a:solidFill>
                <a:schemeClr val="accent2"/>
              </a:solidFill>
              <a:cs typeface="Calibri"/>
            </a:endParaRPr>
          </a:p>
          <a:p>
            <a:endParaRPr lang="en-US" sz="1200">
              <a:solidFill>
                <a:schemeClr val="accent2"/>
              </a:solidFill>
              <a:cs typeface="Calibri"/>
            </a:endParaRPr>
          </a:p>
          <a:p>
            <a:endParaRPr lang="en-US" sz="1200">
              <a:solidFill>
                <a:schemeClr val="accent2"/>
              </a:solidFill>
              <a:ea typeface="NSimSun"/>
              <a:cs typeface="Calibri"/>
            </a:endParaRPr>
          </a:p>
          <a:p>
            <a:endParaRPr lang="en-US" sz="1200">
              <a:solidFill>
                <a:schemeClr val="accent2"/>
              </a:solidFill>
              <a:ea typeface="NSimSun"/>
              <a:cs typeface="Calibri"/>
            </a:endParaRPr>
          </a:p>
          <a:p>
            <a:r>
              <a:rPr lang="en-US" sz="1200">
                <a:solidFill>
                  <a:schemeClr val="accent2"/>
                </a:solidFill>
                <a:effectLst/>
                <a:ea typeface="NSimSun"/>
                <a:cs typeface="Arial"/>
              </a:rPr>
              <a:t>Rote et al. (2013) concluded that religious affiliation was associated with a sense of belonging. A sens</a:t>
            </a:r>
            <a:r>
              <a:rPr lang="en-US" sz="1200">
                <a:solidFill>
                  <a:schemeClr val="accent2"/>
                </a:solidFill>
                <a:ea typeface="NSimSun"/>
                <a:cs typeface="Arial"/>
              </a:rPr>
              <a:t>e of community engagement and reciprocity were predictive factors in later social isolation scores. </a:t>
            </a:r>
            <a:r>
              <a:rPr lang="en-US" sz="1200" err="1">
                <a:solidFill>
                  <a:schemeClr val="accent2"/>
                </a:solidFill>
                <a:effectLst/>
                <a:ea typeface="NSimSun"/>
                <a:cs typeface="Arial"/>
              </a:rPr>
              <a:t>Rosemarin</a:t>
            </a:r>
            <a:r>
              <a:rPr lang="en-US" sz="1200">
                <a:solidFill>
                  <a:schemeClr val="accent2"/>
                </a:solidFill>
                <a:ea typeface="NSimSun"/>
                <a:cs typeface="Arial"/>
              </a:rPr>
              <a:t> et al. (</a:t>
            </a:r>
            <a:r>
              <a:rPr lang="en-US" sz="1200">
                <a:solidFill>
                  <a:schemeClr val="accent2"/>
                </a:solidFill>
                <a:effectLst/>
                <a:ea typeface="NSimSun"/>
                <a:cs typeface="Arial"/>
              </a:rPr>
              <a:t>2009) showed that religious affiliation decreased negative emotions</a:t>
            </a:r>
            <a:r>
              <a:rPr lang="en-US" sz="1200">
                <a:solidFill>
                  <a:schemeClr val="accent2"/>
                </a:solidFill>
                <a:ea typeface="NSimSun"/>
                <a:cs typeface="Arial"/>
              </a:rPr>
              <a:t>. </a:t>
            </a:r>
            <a:endParaRPr lang="en-US" sz="1200">
              <a:solidFill>
                <a:schemeClr val="accent2"/>
              </a:solidFill>
              <a:ea typeface="NSimSun" panose="02010609030101010101" pitchFamily="49" charset="-122"/>
              <a:cs typeface="Arial" panose="020B0604020202020204" pitchFamily="34" charset="0"/>
            </a:endParaRPr>
          </a:p>
          <a:p>
            <a:endParaRPr lang="en-US" sz="1200">
              <a:solidFill>
                <a:schemeClr val="accent2"/>
              </a:solidFill>
              <a:ea typeface="NSimSun" panose="02010609030101010101" pitchFamily="49" charset="-122"/>
              <a:cs typeface="Arial" panose="020B0604020202020204" pitchFamily="34" charset="0"/>
            </a:endParaRPr>
          </a:p>
          <a:p>
            <a:r>
              <a:rPr lang="en-US" sz="1200" b="0" i="0">
                <a:solidFill>
                  <a:schemeClr val="accent2"/>
                </a:solidFill>
                <a:effectLst/>
              </a:rPr>
              <a:t>Rote, S., Hill, T. D., &amp; Ellison, C. G. (2013). Religious attendance and loneliness in later life. </a:t>
            </a:r>
            <a:r>
              <a:rPr lang="en-US" sz="1200" b="0" i="1">
                <a:solidFill>
                  <a:schemeClr val="accent2"/>
                </a:solidFill>
                <a:effectLst/>
              </a:rPr>
              <a:t>The Gerontologist</a:t>
            </a:r>
            <a:r>
              <a:rPr lang="en-US" sz="1200" b="0" i="0">
                <a:solidFill>
                  <a:schemeClr val="accent2"/>
                </a:solidFill>
                <a:effectLst/>
              </a:rPr>
              <a:t>, </a:t>
            </a:r>
            <a:r>
              <a:rPr lang="en-US" sz="1200" b="0" i="1">
                <a:solidFill>
                  <a:schemeClr val="accent2"/>
                </a:solidFill>
                <a:effectLst/>
              </a:rPr>
              <a:t>53</a:t>
            </a:r>
            <a:r>
              <a:rPr lang="en-US" sz="1200" b="0" i="0">
                <a:solidFill>
                  <a:schemeClr val="accent2"/>
                </a:solidFill>
                <a:effectLst/>
              </a:rPr>
              <a:t>(1), 39–50. https://</a:t>
            </a:r>
            <a:r>
              <a:rPr lang="en-US" sz="1200">
                <a:solidFill>
                  <a:schemeClr val="accent2"/>
                </a:solidFill>
                <a:hlinkClick r:id="rId2">
                  <a:extLst>
                    <a:ext uri="{A12FA001-AC4F-418D-AE19-62706E023703}">
                      <ahyp:hlinkClr xmlns:ahyp="http://schemas.microsoft.com/office/drawing/2018/hyperlinkcolor" val="tx"/>
                    </a:ext>
                  </a:extLst>
                </a:hlinkClick>
              </a:rPr>
              <a:t>doi.org</a:t>
            </a:r>
            <a:r>
              <a:rPr lang="en-US" sz="1200">
                <a:solidFill>
                  <a:schemeClr val="accent2"/>
                </a:solidFill>
              </a:rPr>
              <a:t>/</a:t>
            </a:r>
            <a:r>
              <a:rPr lang="en-US" sz="1200" b="0" i="0">
                <a:solidFill>
                  <a:schemeClr val="accent2"/>
                </a:solidFill>
                <a:effectLst/>
              </a:rPr>
              <a:t>10.1093/geront/gns063</a:t>
            </a:r>
            <a:endParaRPr lang="en-US" sz="1200" b="0" i="0">
              <a:solidFill>
                <a:schemeClr val="accent2"/>
              </a:solidFill>
              <a:effectLst/>
              <a:cs typeface="Calibri"/>
            </a:endParaRPr>
          </a:p>
          <a:p>
            <a:endParaRPr lang="en-US" sz="1200">
              <a:solidFill>
                <a:schemeClr val="accent2"/>
              </a:solidFill>
              <a:ea typeface="NSimSun" panose="02010609030101010101" pitchFamily="49" charset="-122"/>
              <a:cs typeface="Arial" panose="020B0604020202020204" pitchFamily="34" charset="0"/>
            </a:endParaRPr>
          </a:p>
          <a:p>
            <a:r>
              <a:rPr lang="en-US" sz="1200" b="0" i="0">
                <a:solidFill>
                  <a:schemeClr val="accent2"/>
                </a:solidFill>
                <a:effectLst/>
              </a:rPr>
              <a:t>Rosmarin, </a:t>
            </a:r>
            <a:r>
              <a:rPr lang="en-US" sz="1200">
                <a:solidFill>
                  <a:schemeClr val="accent2"/>
                </a:solidFill>
              </a:rPr>
              <a:t>D. </a:t>
            </a:r>
            <a:r>
              <a:rPr lang="en-US" sz="1200" b="0" i="0">
                <a:solidFill>
                  <a:schemeClr val="accent2"/>
                </a:solidFill>
                <a:effectLst/>
              </a:rPr>
              <a:t>H., Pargament, </a:t>
            </a:r>
            <a:r>
              <a:rPr lang="en-US" sz="1200">
                <a:solidFill>
                  <a:schemeClr val="accent2"/>
                </a:solidFill>
              </a:rPr>
              <a:t>K. I., and</a:t>
            </a:r>
            <a:r>
              <a:rPr lang="en-US" sz="1200" b="0" i="0">
                <a:solidFill>
                  <a:schemeClr val="accent2"/>
                </a:solidFill>
                <a:effectLst/>
              </a:rPr>
              <a:t> Mahoney</a:t>
            </a:r>
            <a:r>
              <a:rPr lang="en-US" sz="1200">
                <a:solidFill>
                  <a:schemeClr val="accent2"/>
                </a:solidFill>
              </a:rPr>
              <a:t>, A.</a:t>
            </a:r>
            <a:r>
              <a:rPr lang="en-US" sz="1200" b="0" i="0">
                <a:solidFill>
                  <a:schemeClr val="accent2"/>
                </a:solidFill>
                <a:effectLst/>
              </a:rPr>
              <a:t> </a:t>
            </a:r>
            <a:r>
              <a:rPr lang="en-US" sz="1200">
                <a:solidFill>
                  <a:schemeClr val="accent2"/>
                </a:solidFill>
              </a:rPr>
              <a:t>(</a:t>
            </a:r>
            <a:r>
              <a:rPr lang="en-US" sz="1200" b="0" i="0">
                <a:solidFill>
                  <a:schemeClr val="accent2"/>
                </a:solidFill>
                <a:effectLst/>
              </a:rPr>
              <a:t>2009</a:t>
            </a:r>
            <a:r>
              <a:rPr lang="en-US" sz="1200">
                <a:solidFill>
                  <a:schemeClr val="accent2"/>
                </a:solidFill>
              </a:rPr>
              <a:t>).</a:t>
            </a:r>
            <a:r>
              <a:rPr lang="en-US" sz="1200" b="0" i="0">
                <a:solidFill>
                  <a:schemeClr val="accent2"/>
                </a:solidFill>
                <a:effectLst/>
              </a:rPr>
              <a:t> The Role of Religiousness in Anxiety, Depression, and Happiness in a Jewish Community Sample: A Preliminary Investigation</a:t>
            </a:r>
            <a:r>
              <a:rPr lang="en-US" sz="1200">
                <a:solidFill>
                  <a:schemeClr val="accent2"/>
                </a:solidFill>
              </a:rPr>
              <a:t>.</a:t>
            </a:r>
            <a:r>
              <a:rPr lang="en-US" sz="1200" b="0" i="0">
                <a:solidFill>
                  <a:schemeClr val="accent2"/>
                </a:solidFill>
                <a:effectLst/>
              </a:rPr>
              <a:t> Mental Health, Religion &amp; Culture </a:t>
            </a:r>
            <a:r>
              <a:rPr lang="en-US" sz="1200">
                <a:solidFill>
                  <a:schemeClr val="accent2"/>
                </a:solidFill>
              </a:rPr>
              <a:t>12(2):</a:t>
            </a:r>
            <a:r>
              <a:rPr lang="en-US" sz="1200" b="0" i="0">
                <a:solidFill>
                  <a:schemeClr val="accent2"/>
                </a:solidFill>
                <a:effectLst/>
              </a:rPr>
              <a:t> 97–113. doi:10.1080/13674670802321933.</a:t>
            </a:r>
            <a:endParaRPr lang="en-US" sz="1200">
              <a:solidFill>
                <a:schemeClr val="accent2"/>
              </a:solidFill>
              <a:ea typeface="NSimSun" panose="02010609030101010101" pitchFamily="49" charset="-122"/>
              <a:cs typeface="Arial" panose="020B0604020202020204" pitchFamily="34" charset="0"/>
            </a:endParaRPr>
          </a:p>
          <a:p>
            <a:endParaRPr lang="en-US" sz="2200">
              <a:solidFill>
                <a:schemeClr val="accent2"/>
              </a:solidFill>
              <a:cs typeface="Calibri"/>
            </a:endParaRPr>
          </a:p>
        </p:txBody>
      </p:sp>
    </p:spTree>
    <p:extLst>
      <p:ext uri="{BB962C8B-B14F-4D97-AF65-F5344CB8AC3E}">
        <p14:creationId xmlns:p14="http://schemas.microsoft.com/office/powerpoint/2010/main" val="382731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5A52B12-0826-4A26-ABA2-386F72111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DD0DA68-F652-496F-B8B5-9A66255C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CE3F1B-BB9C-0C2C-EB98-608C0F3FF32B}"/>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Religious Service Attendance</a:t>
            </a:r>
          </a:p>
        </p:txBody>
      </p:sp>
      <p:sp>
        <p:nvSpPr>
          <p:cNvPr id="3" name="Content Placeholder 2">
            <a:extLst>
              <a:ext uri="{FF2B5EF4-FFF2-40B4-BE49-F238E27FC236}">
                <a16:creationId xmlns:a16="http://schemas.microsoft.com/office/drawing/2014/main" id="{1B4D43FE-95B6-A343-B602-E646A573B655}"/>
              </a:ext>
            </a:extLst>
          </p:cNvPr>
          <p:cNvSpPr>
            <a:spLocks noGrp="1"/>
          </p:cNvSpPr>
          <p:nvPr>
            <p:ph idx="1"/>
          </p:nvPr>
        </p:nvSpPr>
        <p:spPr>
          <a:xfrm>
            <a:off x="492371" y="2653800"/>
            <a:ext cx="3084844" cy="3335519"/>
          </a:xfrm>
        </p:spPr>
        <p:txBody>
          <a:bodyPr vert="horz" lIns="45720" tIns="45720" rIns="45720" bIns="45720" rtlCol="0">
            <a:normAutofit/>
          </a:bodyPr>
          <a:lstStyle/>
          <a:p>
            <a:r>
              <a:rPr lang="en-US" sz="1200">
                <a:solidFill>
                  <a:srgbClr val="FFFFFF"/>
                </a:solidFill>
              </a:rPr>
              <a:t>In the last twelve months, not including weddings and funerals, how often did you attend religious services?</a:t>
            </a:r>
          </a:p>
          <a:p>
            <a:pPr marL="342900" indent="-342900">
              <a:buFont typeface="+mj-lt"/>
              <a:buAutoNum type="arabicPeriod"/>
            </a:pPr>
            <a:r>
              <a:rPr lang="en-US" sz="1200">
                <a:solidFill>
                  <a:srgbClr val="FFFFFF"/>
                </a:solidFill>
              </a:rPr>
              <a:t>Never</a:t>
            </a:r>
          </a:p>
          <a:p>
            <a:pPr marL="342900" indent="-342900">
              <a:buFont typeface="+mj-lt"/>
              <a:buAutoNum type="arabicPeriod"/>
            </a:pPr>
            <a:r>
              <a:rPr lang="en-US" sz="1200">
                <a:solidFill>
                  <a:srgbClr val="FFFFFF"/>
                </a:solidFill>
              </a:rPr>
              <a:t>Once</a:t>
            </a:r>
          </a:p>
          <a:p>
            <a:pPr marL="342900" indent="-342900">
              <a:buFont typeface="+mj-lt"/>
              <a:buAutoNum type="arabicPeriod"/>
            </a:pPr>
            <a:r>
              <a:rPr lang="en-US" sz="1200">
                <a:solidFill>
                  <a:srgbClr val="FFFFFF"/>
                </a:solidFill>
              </a:rPr>
              <a:t>A few times</a:t>
            </a:r>
          </a:p>
          <a:p>
            <a:pPr marL="342900" indent="-342900">
              <a:buFont typeface="+mj-lt"/>
              <a:buAutoNum type="arabicPeriod"/>
            </a:pPr>
            <a:r>
              <a:rPr lang="en-US" sz="1200">
                <a:solidFill>
                  <a:srgbClr val="FFFFFF"/>
                </a:solidFill>
              </a:rPr>
              <a:t>2-4 times</a:t>
            </a:r>
          </a:p>
          <a:p>
            <a:pPr marL="342900" indent="-342900">
              <a:buFont typeface="+mj-lt"/>
              <a:buAutoNum type="arabicPeriod"/>
            </a:pPr>
            <a:r>
              <a:rPr lang="en-US" sz="1200">
                <a:solidFill>
                  <a:srgbClr val="FFFFFF"/>
                </a:solidFill>
              </a:rPr>
              <a:t>About once a month on average</a:t>
            </a:r>
          </a:p>
          <a:p>
            <a:pPr marL="342900" indent="-342900">
              <a:buFont typeface="+mj-lt"/>
              <a:buAutoNum type="arabicPeriod"/>
            </a:pPr>
            <a:r>
              <a:rPr lang="en-US" sz="1200">
                <a:solidFill>
                  <a:srgbClr val="FFFFFF"/>
                </a:solidFill>
              </a:rPr>
              <a:t>Twice a month</a:t>
            </a:r>
          </a:p>
          <a:p>
            <a:pPr marL="342900" indent="-342900">
              <a:buFont typeface="+mj-lt"/>
              <a:buAutoNum type="arabicPeriod"/>
            </a:pPr>
            <a:r>
              <a:rPr lang="en-US" sz="1200">
                <a:solidFill>
                  <a:srgbClr val="FFFFFF"/>
                </a:solidFill>
              </a:rPr>
              <a:t>About once a week on average</a:t>
            </a:r>
          </a:p>
          <a:p>
            <a:pPr marL="342900" indent="-342900">
              <a:buFont typeface="+mj-lt"/>
              <a:buAutoNum type="arabicPeriod"/>
            </a:pPr>
            <a:r>
              <a:rPr lang="en-US" sz="1200">
                <a:solidFill>
                  <a:srgbClr val="FFFFFF"/>
                </a:solidFill>
              </a:rPr>
              <a:t>More than once a week</a:t>
            </a:r>
          </a:p>
        </p:txBody>
      </p:sp>
      <p:sp>
        <p:nvSpPr>
          <p:cNvPr id="28" name="Rectangle 27">
            <a:extLst>
              <a:ext uri="{FF2B5EF4-FFF2-40B4-BE49-F238E27FC236}">
                <a16:creationId xmlns:a16="http://schemas.microsoft.com/office/drawing/2014/main" id="{DDF50AF6-4E23-4BD9-92C7-45A3E16E4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26AF2FF-6A1C-A159-73F1-9B433D7EF596}"/>
              </a:ext>
            </a:extLst>
          </p:cNvPr>
          <p:cNvSpPr txBox="1"/>
          <p:nvPr/>
        </p:nvSpPr>
        <p:spPr>
          <a:xfrm>
            <a:off x="10459768" y="4246551"/>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200">
                <a:latin typeface="Arial"/>
                <a:cs typeface="Calibri"/>
              </a:rPr>
              <a:t>%</a:t>
            </a:r>
          </a:p>
        </p:txBody>
      </p:sp>
      <p:sp>
        <p:nvSpPr>
          <p:cNvPr id="6" name="TextBox 5">
            <a:extLst>
              <a:ext uri="{FF2B5EF4-FFF2-40B4-BE49-F238E27FC236}">
                <a16:creationId xmlns:a16="http://schemas.microsoft.com/office/drawing/2014/main" id="{05D2515E-1D79-BAA8-1B7C-419F0566D6B4}"/>
              </a:ext>
            </a:extLst>
          </p:cNvPr>
          <p:cNvSpPr txBox="1"/>
          <p:nvPr/>
        </p:nvSpPr>
        <p:spPr>
          <a:xfrm>
            <a:off x="8371296" y="4446676"/>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200">
                <a:latin typeface="Arial"/>
                <a:cs typeface="Calibri"/>
              </a:rPr>
              <a:t>%</a:t>
            </a:r>
          </a:p>
        </p:txBody>
      </p:sp>
      <p:sp>
        <p:nvSpPr>
          <p:cNvPr id="8" name="TextBox 7">
            <a:extLst>
              <a:ext uri="{FF2B5EF4-FFF2-40B4-BE49-F238E27FC236}">
                <a16:creationId xmlns:a16="http://schemas.microsoft.com/office/drawing/2014/main" id="{D87E5C86-DB49-DE53-119B-55D3749075D0}"/>
              </a:ext>
            </a:extLst>
          </p:cNvPr>
          <p:cNvSpPr txBox="1"/>
          <p:nvPr/>
        </p:nvSpPr>
        <p:spPr>
          <a:xfrm>
            <a:off x="6293408" y="3235024"/>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200">
                <a:latin typeface="Arial"/>
                <a:cs typeface="Calibri"/>
              </a:rPr>
              <a:t>%</a:t>
            </a:r>
          </a:p>
        </p:txBody>
      </p:sp>
      <p:graphicFrame>
        <p:nvGraphicFramePr>
          <p:cNvPr id="19" name="Chart 18">
            <a:extLst>
              <a:ext uri="{FF2B5EF4-FFF2-40B4-BE49-F238E27FC236}">
                <a16:creationId xmlns:a16="http://schemas.microsoft.com/office/drawing/2014/main" id="{8E1206E8-E3AE-4EEE-9A5F-A38A5E2D90C6}"/>
              </a:ext>
            </a:extLst>
          </p:cNvPr>
          <p:cNvGraphicFramePr>
            <a:graphicFrameLocks/>
          </p:cNvGraphicFramePr>
          <p:nvPr>
            <p:extLst>
              <p:ext uri="{D42A27DB-BD31-4B8C-83A1-F6EECF244321}">
                <p14:modId xmlns:p14="http://schemas.microsoft.com/office/powerpoint/2010/main" val="3118772577"/>
              </p:ext>
            </p:extLst>
          </p:nvPr>
        </p:nvGraphicFramePr>
        <p:xfrm>
          <a:off x="4828281" y="769476"/>
          <a:ext cx="6798082" cy="5577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06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438D-EBED-39E3-8B04-DF6E015E71FB}"/>
              </a:ext>
            </a:extLst>
          </p:cNvPr>
          <p:cNvSpPr>
            <a:spLocks noGrp="1"/>
          </p:cNvSpPr>
          <p:nvPr>
            <p:ph type="title"/>
          </p:nvPr>
        </p:nvSpPr>
        <p:spPr/>
        <p:txBody>
          <a:bodyPr/>
          <a:lstStyle/>
          <a:p>
            <a:r>
              <a:rPr lang="en-US"/>
              <a:t>Religious Attendance Results</a:t>
            </a:r>
          </a:p>
        </p:txBody>
      </p:sp>
      <p:graphicFrame>
        <p:nvGraphicFramePr>
          <p:cNvPr id="5" name="Chart 4">
            <a:extLst>
              <a:ext uri="{FF2B5EF4-FFF2-40B4-BE49-F238E27FC236}">
                <a16:creationId xmlns:a16="http://schemas.microsoft.com/office/drawing/2014/main" id="{F416B544-838C-4387-96C6-6DA54CB3A195}"/>
              </a:ext>
            </a:extLst>
          </p:cNvPr>
          <p:cNvGraphicFramePr>
            <a:graphicFrameLocks/>
          </p:cNvGraphicFramePr>
          <p:nvPr>
            <p:extLst>
              <p:ext uri="{D42A27DB-BD31-4B8C-83A1-F6EECF244321}">
                <p14:modId xmlns:p14="http://schemas.microsoft.com/office/powerpoint/2010/main" val="662004810"/>
              </p:ext>
            </p:extLst>
          </p:nvPr>
        </p:nvGraphicFramePr>
        <p:xfrm>
          <a:off x="1307846" y="1993900"/>
          <a:ext cx="9152636" cy="48641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20D65E2-C566-46C9-C4D4-1D24FDED0A08}"/>
              </a:ext>
            </a:extLst>
          </p:cNvPr>
          <p:cNvSpPr txBox="1"/>
          <p:nvPr/>
        </p:nvSpPr>
        <p:spPr>
          <a:xfrm>
            <a:off x="3556439" y="3880727"/>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7" name="TextBox 6">
            <a:extLst>
              <a:ext uri="{FF2B5EF4-FFF2-40B4-BE49-F238E27FC236}">
                <a16:creationId xmlns:a16="http://schemas.microsoft.com/office/drawing/2014/main" id="{37B27080-D364-AA17-4B28-6E575222BF65}"/>
              </a:ext>
            </a:extLst>
          </p:cNvPr>
          <p:cNvSpPr txBox="1"/>
          <p:nvPr/>
        </p:nvSpPr>
        <p:spPr>
          <a:xfrm>
            <a:off x="5613839" y="4646961"/>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9" name="TextBox 8">
            <a:extLst>
              <a:ext uri="{FF2B5EF4-FFF2-40B4-BE49-F238E27FC236}">
                <a16:creationId xmlns:a16="http://schemas.microsoft.com/office/drawing/2014/main" id="{8BC2AE7F-EC6B-64E3-7F47-4D79BFCBA9BF}"/>
              </a:ext>
            </a:extLst>
          </p:cNvPr>
          <p:cNvSpPr txBox="1"/>
          <p:nvPr/>
        </p:nvSpPr>
        <p:spPr>
          <a:xfrm>
            <a:off x="2749989" y="3822699"/>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11" name="TextBox 10">
            <a:extLst>
              <a:ext uri="{FF2B5EF4-FFF2-40B4-BE49-F238E27FC236}">
                <a16:creationId xmlns:a16="http://schemas.microsoft.com/office/drawing/2014/main" id="{994B95B8-90DF-7188-D254-359112E564D8}"/>
              </a:ext>
            </a:extLst>
          </p:cNvPr>
          <p:cNvSpPr txBox="1"/>
          <p:nvPr/>
        </p:nvSpPr>
        <p:spPr>
          <a:xfrm>
            <a:off x="6413939" y="4886144"/>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13" name="TextBox 12">
            <a:extLst>
              <a:ext uri="{FF2B5EF4-FFF2-40B4-BE49-F238E27FC236}">
                <a16:creationId xmlns:a16="http://schemas.microsoft.com/office/drawing/2014/main" id="{FE4492DF-C9DD-631B-9334-7A420EEBDDB6}"/>
              </a:ext>
            </a:extLst>
          </p:cNvPr>
          <p:cNvSpPr txBox="1"/>
          <p:nvPr/>
        </p:nvSpPr>
        <p:spPr>
          <a:xfrm>
            <a:off x="8464550" y="4956873"/>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
        <p:nvSpPr>
          <p:cNvPr id="15" name="TextBox 14">
            <a:extLst>
              <a:ext uri="{FF2B5EF4-FFF2-40B4-BE49-F238E27FC236}">
                <a16:creationId xmlns:a16="http://schemas.microsoft.com/office/drawing/2014/main" id="{2E521B48-3244-D190-E82C-8553986FBBAC}"/>
              </a:ext>
            </a:extLst>
          </p:cNvPr>
          <p:cNvSpPr txBox="1"/>
          <p:nvPr/>
        </p:nvSpPr>
        <p:spPr>
          <a:xfrm>
            <a:off x="9283700" y="4651194"/>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a:t>
            </a:r>
          </a:p>
        </p:txBody>
      </p:sp>
    </p:spTree>
    <p:extLst>
      <p:ext uri="{BB962C8B-B14F-4D97-AF65-F5344CB8AC3E}">
        <p14:creationId xmlns:p14="http://schemas.microsoft.com/office/powerpoint/2010/main" val="155535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03E0-72D8-9C72-4C9F-9AC2F2FE88DD}"/>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58029D1F-F37C-870F-5A88-CC19122CBC65}"/>
              </a:ext>
            </a:extLst>
          </p:cNvPr>
          <p:cNvSpPr>
            <a:spLocks noGrp="1"/>
          </p:cNvSpPr>
          <p:nvPr>
            <p:ph idx="1"/>
          </p:nvPr>
        </p:nvSpPr>
        <p:spPr/>
        <p:txBody>
          <a:bodyPr vert="horz" lIns="45720" tIns="45720" rIns="45720" bIns="45720" rtlCol="0" anchor="t">
            <a:normAutofit/>
          </a:bodyPr>
          <a:lstStyle/>
          <a:p>
            <a:pPr>
              <a:buFont typeface="Arial" panose="020B0602020104020603" pitchFamily="34" charset="0"/>
              <a:buChar char="•"/>
            </a:pPr>
            <a:endParaRPr lang="en-US"/>
          </a:p>
          <a:p>
            <a:pPr>
              <a:buFont typeface="Arial" panose="020B0602020104020603" pitchFamily="34" charset="0"/>
              <a:buChar char="•"/>
            </a:pPr>
            <a:r>
              <a:rPr lang="en-US">
                <a:cs typeface="Calibri"/>
              </a:rPr>
              <a:t>Hypothesis #1: Most people agree that social media doesn't make much difference on how they view their relationship status. </a:t>
            </a:r>
            <a:endParaRPr lang="en-US"/>
          </a:p>
          <a:p>
            <a:pPr marL="383540" lvl="1">
              <a:buFont typeface="Arial" panose="020B0602020104020603" pitchFamily="34" charset="0"/>
              <a:buChar char="•"/>
            </a:pPr>
            <a:r>
              <a:rPr lang="en-US">
                <a:cs typeface="Calibri"/>
              </a:rPr>
              <a:t>Hypothesis somewhat supported</a:t>
            </a:r>
          </a:p>
          <a:p>
            <a:pPr>
              <a:buFont typeface="Arial" panose="020B0602020104020603" pitchFamily="34" charset="0"/>
              <a:buChar char="•"/>
            </a:pPr>
            <a:r>
              <a:rPr lang="en-US">
                <a:cs typeface="Calibri"/>
              </a:rPr>
              <a:t>Hypothesis #2: Most students agree that social media doesn't make much difference on how they view their relationship status, but of those who say it feels makes them feel worse, there are more students who are not satisfied with their relationship</a:t>
            </a:r>
          </a:p>
          <a:p>
            <a:pPr marL="383540" lvl="1">
              <a:buFont typeface="Arial" panose="020B0602020104020603" pitchFamily="34" charset="0"/>
              <a:buChar char="•"/>
            </a:pPr>
            <a:r>
              <a:rPr lang="en-US">
                <a:cs typeface="Calibri"/>
              </a:rPr>
              <a:t>Hypothesis supported</a:t>
            </a:r>
          </a:p>
          <a:p>
            <a:pPr>
              <a:buFont typeface="Arial" panose="020B0602020104020603" pitchFamily="34" charset="0"/>
              <a:buChar char="•"/>
            </a:pP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347774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2CE4-D487-4416-9CB9-9C4CD8E7FAE0}"/>
              </a:ext>
            </a:extLst>
          </p:cNvPr>
          <p:cNvSpPr>
            <a:spLocks noGrp="1"/>
          </p:cNvSpPr>
          <p:nvPr>
            <p:ph type="title"/>
          </p:nvPr>
        </p:nvSpPr>
        <p:spPr/>
        <p:txBody>
          <a:bodyPr>
            <a:normAutofit/>
          </a:bodyPr>
          <a:lstStyle/>
          <a:p>
            <a:r>
              <a:rPr lang="en-US"/>
              <a:t>About the Stephen Frank SCSU Survey Center</a:t>
            </a:r>
          </a:p>
        </p:txBody>
      </p:sp>
      <p:sp>
        <p:nvSpPr>
          <p:cNvPr id="10" name="Content Placeholder 9">
            <a:extLst>
              <a:ext uri="{FF2B5EF4-FFF2-40B4-BE49-F238E27FC236}">
                <a16:creationId xmlns:a16="http://schemas.microsoft.com/office/drawing/2014/main" id="{7735E434-8D61-486C-BBD1-BAC19475B02A}"/>
              </a:ext>
            </a:extLst>
          </p:cNvPr>
          <p:cNvSpPr>
            <a:spLocks noGrp="1"/>
          </p:cNvSpPr>
          <p:nvPr>
            <p:ph idx="1"/>
          </p:nvPr>
        </p:nvSpPr>
        <p:spPr>
          <a:xfrm>
            <a:off x="6351639" y="1845734"/>
            <a:ext cx="4804041" cy="4023360"/>
          </a:xfrm>
        </p:spPr>
        <p:txBody>
          <a:bodyPr vert="horz" lIns="45720" tIns="45720" rIns="45720" bIns="45720" rtlCol="0">
            <a:normAutofit/>
          </a:bodyPr>
          <a:lstStyle/>
          <a:p>
            <a:pPr>
              <a:buFont typeface="Wingdings,Sans-Serif" panose="020B0602020104020603" pitchFamily="34" charset="0"/>
              <a:buChar char="v"/>
            </a:pPr>
            <a:r>
              <a:rPr lang="en-US">
                <a:ea typeface="+mn-lt"/>
                <a:cs typeface="+mn-lt"/>
              </a:rPr>
              <a:t>Founded in 1980 </a:t>
            </a:r>
          </a:p>
          <a:p>
            <a:pPr>
              <a:buFont typeface="Wingdings,Sans-Serif" panose="020B0602020104020603" pitchFamily="34" charset="0"/>
              <a:buChar char="v"/>
            </a:pPr>
            <a:r>
              <a:rPr lang="en-US">
                <a:ea typeface="+mn-lt"/>
                <a:cs typeface="+mn-lt"/>
              </a:rPr>
              <a:t>Located on campus in Stewart Hall</a:t>
            </a:r>
          </a:p>
          <a:p>
            <a:pPr>
              <a:buFont typeface="Wingdings,Sans-Serif" panose="020B0602020104020603" pitchFamily="34" charset="0"/>
              <a:buChar char="v"/>
            </a:pPr>
            <a:r>
              <a:rPr lang="en-US">
                <a:ea typeface="+mn-lt"/>
                <a:cs typeface="+mn-lt"/>
              </a:rPr>
              <a:t>Partnership between undergraduate students and faculty</a:t>
            </a:r>
          </a:p>
          <a:p>
            <a:pPr>
              <a:buFont typeface="Wingdings,Sans-Serif" panose="020B0602020104020603" pitchFamily="34" charset="0"/>
              <a:buChar char="v"/>
            </a:pPr>
            <a:r>
              <a:rPr lang="en-US">
                <a:ea typeface="+mn-lt"/>
                <a:cs typeface="+mn-lt"/>
              </a:rPr>
              <a:t>Strives to assure all students and faculty contribute to the research process</a:t>
            </a:r>
            <a:endParaRPr lang="en-US"/>
          </a:p>
        </p:txBody>
      </p:sp>
      <p:sp>
        <p:nvSpPr>
          <p:cNvPr id="3" name="Footer Placeholder 2">
            <a:extLst>
              <a:ext uri="{FF2B5EF4-FFF2-40B4-BE49-F238E27FC236}">
                <a16:creationId xmlns:a16="http://schemas.microsoft.com/office/drawing/2014/main" id="{B4FBF303-C797-7649-A3B6-AC495E414C82}"/>
              </a:ext>
            </a:extLst>
          </p:cNvPr>
          <p:cNvSpPr>
            <a:spLocks noGrp="1"/>
          </p:cNvSpPr>
          <p:nvPr>
            <p:ph type="ftr" sz="quarter" idx="11"/>
          </p:nvPr>
        </p:nvSpPr>
        <p:spPr>
          <a:xfrm>
            <a:off x="8200675" y="6675445"/>
            <a:ext cx="4822804" cy="365125"/>
          </a:xfrm>
        </p:spPr>
        <p:txBody>
          <a:bodyPr>
            <a:noAutofit/>
          </a:bodyPr>
          <a:lstStyle/>
          <a:p>
            <a:pPr>
              <a:lnSpc>
                <a:spcPct val="90000"/>
              </a:lnSpc>
              <a:spcAft>
                <a:spcPts val="600"/>
              </a:spcAft>
            </a:pPr>
            <a:r>
              <a:rPr lang="en-US" sz="1200"/>
              <a:t>2022 Huskies Showcase,  April 19, 2022</a:t>
            </a:r>
          </a:p>
          <a:p>
            <a:pPr>
              <a:lnSpc>
                <a:spcPct val="90000"/>
              </a:lnSpc>
              <a:spcAft>
                <a:spcPts val="600"/>
              </a:spcAft>
            </a:pPr>
            <a:r>
              <a:rPr lang="en-US" sz="1200"/>
              <a:t>
</a:t>
            </a:r>
          </a:p>
        </p:txBody>
      </p:sp>
      <p:pic>
        <p:nvPicPr>
          <p:cNvPr id="4" name="Picture 4" descr="A picture containing text, person, indoor, office&#10;&#10;Description automatically generated">
            <a:extLst>
              <a:ext uri="{FF2B5EF4-FFF2-40B4-BE49-F238E27FC236}">
                <a16:creationId xmlns:a16="http://schemas.microsoft.com/office/drawing/2014/main" id="{B6BD0B32-2955-471C-8EE1-D26E205DDAF0}"/>
              </a:ext>
            </a:extLst>
          </p:cNvPr>
          <p:cNvPicPr>
            <a:picLocks noChangeAspect="1"/>
          </p:cNvPicPr>
          <p:nvPr/>
        </p:nvPicPr>
        <p:blipFill rotWithShape="1">
          <a:blip r:embed="rId2"/>
          <a:srcRect r="16072" b="1"/>
          <a:stretch/>
        </p:blipFill>
        <p:spPr>
          <a:xfrm>
            <a:off x="1183017" y="1916318"/>
            <a:ext cx="2376058" cy="3471012"/>
          </a:xfrm>
          <a:prstGeom prst="rect">
            <a:avLst/>
          </a:prstGeom>
        </p:spPr>
      </p:pic>
      <p:pic>
        <p:nvPicPr>
          <p:cNvPr id="6" name="Picture 6" descr="A picture containing text, ceiling, indoor, conference room&#10;&#10;Description automatically generated">
            <a:extLst>
              <a:ext uri="{FF2B5EF4-FFF2-40B4-BE49-F238E27FC236}">
                <a16:creationId xmlns:a16="http://schemas.microsoft.com/office/drawing/2014/main" id="{993174A8-3AA6-4476-9EF2-89D2DCDB486E}"/>
              </a:ext>
            </a:extLst>
          </p:cNvPr>
          <p:cNvPicPr>
            <a:picLocks noChangeAspect="1"/>
          </p:cNvPicPr>
          <p:nvPr/>
        </p:nvPicPr>
        <p:blipFill rotWithShape="1">
          <a:blip r:embed="rId3"/>
          <a:srcRect t="5232" r="-6" b="-6"/>
          <a:stretch/>
        </p:blipFill>
        <p:spPr>
          <a:xfrm>
            <a:off x="3719942" y="1916318"/>
            <a:ext cx="2376057" cy="1655073"/>
          </a:xfrm>
          <a:prstGeom prst="rect">
            <a:avLst/>
          </a:prstGeom>
        </p:spPr>
      </p:pic>
      <p:pic>
        <p:nvPicPr>
          <p:cNvPr id="5" name="Picture 5" descr="A picture containing text, ceiling, indoor, office&#10;&#10;Description automatically generated">
            <a:extLst>
              <a:ext uri="{FF2B5EF4-FFF2-40B4-BE49-F238E27FC236}">
                <a16:creationId xmlns:a16="http://schemas.microsoft.com/office/drawing/2014/main" id="{23C69AC4-3C7F-47A2-A825-409AA3604FCE}"/>
              </a:ext>
            </a:extLst>
          </p:cNvPr>
          <p:cNvPicPr>
            <a:picLocks noChangeAspect="1"/>
          </p:cNvPicPr>
          <p:nvPr/>
        </p:nvPicPr>
        <p:blipFill rotWithShape="1">
          <a:blip r:embed="rId4"/>
          <a:srcRect t="5616" r="3" b="3"/>
          <a:stretch/>
        </p:blipFill>
        <p:spPr>
          <a:xfrm>
            <a:off x="3719942" y="3732259"/>
            <a:ext cx="2376057" cy="1655072"/>
          </a:xfrm>
          <a:prstGeom prst="rect">
            <a:avLst/>
          </a:prstGeom>
        </p:spPr>
      </p:pic>
    </p:spTree>
    <p:extLst>
      <p:ext uri="{BB962C8B-B14F-4D97-AF65-F5344CB8AC3E}">
        <p14:creationId xmlns:p14="http://schemas.microsoft.com/office/powerpoint/2010/main" val="903474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03E0-72D8-9C72-4C9F-9AC2F2FE88DD}"/>
              </a:ext>
            </a:extLst>
          </p:cNvPr>
          <p:cNvSpPr>
            <a:spLocks noGrp="1"/>
          </p:cNvSpPr>
          <p:nvPr>
            <p:ph type="title"/>
          </p:nvPr>
        </p:nvSpPr>
        <p:spPr/>
        <p:txBody>
          <a:bodyPr/>
          <a:lstStyle/>
          <a:p>
            <a:r>
              <a:rPr lang="en-US"/>
              <a:t>Conclusion Continued</a:t>
            </a:r>
          </a:p>
        </p:txBody>
      </p:sp>
      <p:sp>
        <p:nvSpPr>
          <p:cNvPr id="3" name="Content Placeholder 2">
            <a:extLst>
              <a:ext uri="{FF2B5EF4-FFF2-40B4-BE49-F238E27FC236}">
                <a16:creationId xmlns:a16="http://schemas.microsoft.com/office/drawing/2014/main" id="{58029D1F-F37C-870F-5A88-CC19122CBC65}"/>
              </a:ext>
            </a:extLst>
          </p:cNvPr>
          <p:cNvSpPr>
            <a:spLocks noGrp="1"/>
          </p:cNvSpPr>
          <p:nvPr>
            <p:ph idx="1"/>
          </p:nvPr>
        </p:nvSpPr>
        <p:spPr/>
        <p:txBody>
          <a:bodyPr vert="horz" lIns="45720" tIns="45720" rIns="45720" bIns="45720" rtlCol="0" anchor="t">
            <a:normAutofit/>
          </a:bodyPr>
          <a:lstStyle/>
          <a:p>
            <a:pPr>
              <a:buFont typeface="Arial" panose="020B0602020104020603" pitchFamily="34" charset="0"/>
              <a:buChar char="•"/>
            </a:pPr>
            <a:endParaRPr lang="en-US"/>
          </a:p>
          <a:p>
            <a:pPr>
              <a:buFont typeface="Arial,Sans-Serif" panose="020B0602020104020603" pitchFamily="34" charset="0"/>
              <a:buChar char="•"/>
            </a:pPr>
            <a:r>
              <a:rPr lang="en-US">
                <a:ea typeface="+mn-lt"/>
                <a:cs typeface="+mn-lt"/>
              </a:rPr>
              <a:t>Hypothesis #3: More at-risk students responded that social media makes them feel better/worse about their own relationship students, but a majority responded that it doesn't make much difference.</a:t>
            </a:r>
          </a:p>
          <a:p>
            <a:pPr marL="383540" lvl="1">
              <a:buFont typeface="Arial,Sans-Serif" panose="020B0602020104020603" pitchFamily="34" charset="0"/>
              <a:buChar char="•"/>
            </a:pPr>
            <a:r>
              <a:rPr lang="en-US">
                <a:ea typeface="+mn-lt"/>
                <a:cs typeface="+mn-lt"/>
              </a:rPr>
              <a:t>Hypothesis supported</a:t>
            </a:r>
          </a:p>
          <a:p>
            <a:pPr>
              <a:buFont typeface="Arial,Sans-Serif" panose="020B0602020104020603" pitchFamily="34" charset="0"/>
              <a:buChar char="•"/>
            </a:pPr>
            <a:r>
              <a:rPr lang="en-US">
                <a:ea typeface="+mn-lt"/>
                <a:cs typeface="+mn-lt"/>
              </a:rPr>
              <a:t>Hypothesis #4: Single students are more likely to be at-risk for social isolation than students who are married/in a committed relationship.</a:t>
            </a:r>
          </a:p>
          <a:p>
            <a:pPr marL="383540" lvl="1">
              <a:buFont typeface="Arial,Sans-Serif" panose="020B0602020104020603" pitchFamily="34" charset="0"/>
              <a:buChar char="•"/>
            </a:pPr>
            <a:r>
              <a:rPr lang="en-US">
                <a:ea typeface="+mn-lt"/>
                <a:cs typeface="+mn-lt"/>
              </a:rPr>
              <a:t>Hypothesis supported</a:t>
            </a:r>
          </a:p>
          <a:p>
            <a:pPr>
              <a:buFont typeface="Arial,Sans-Serif" panose="020B0602020104020603" pitchFamily="34" charset="0"/>
              <a:buChar char="•"/>
            </a:pPr>
            <a:r>
              <a:rPr lang="en-US">
                <a:ea typeface="+mn-lt"/>
                <a:cs typeface="+mn-lt"/>
              </a:rPr>
              <a:t>Hypothesis #5: The likelihood to be at-risk or not at-risk for social isolation stays the same no matter how often a student attends religious services.</a:t>
            </a:r>
          </a:p>
          <a:p>
            <a:pPr marL="383540" lvl="1">
              <a:buFont typeface="Arial,Sans-Serif" panose="020B0602020104020603" pitchFamily="34" charset="0"/>
              <a:buChar char="•"/>
            </a:pPr>
            <a:r>
              <a:rPr lang="en-US">
                <a:cs typeface="Calibri"/>
              </a:rPr>
              <a:t>Hypothesis not supported</a:t>
            </a:r>
          </a:p>
          <a:p>
            <a:pPr>
              <a:buFont typeface="Arial" panose="020B0602020104020603" pitchFamily="34" charset="0"/>
              <a:buChar char="•"/>
            </a:pP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800744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42CE-D53B-61E4-0EFE-8A67919B2E0A}"/>
              </a:ext>
            </a:extLst>
          </p:cNvPr>
          <p:cNvSpPr>
            <a:spLocks noGrp="1"/>
          </p:cNvSpPr>
          <p:nvPr>
            <p:ph type="title"/>
          </p:nvPr>
        </p:nvSpPr>
        <p:spPr/>
        <p:txBody>
          <a:bodyPr/>
          <a:lstStyle/>
          <a:p>
            <a:r>
              <a:rPr lang="en-US">
                <a:cs typeface="Calibri Light"/>
              </a:rPr>
              <a:t>Reflections</a:t>
            </a:r>
            <a:endParaRPr lang="en-US"/>
          </a:p>
        </p:txBody>
      </p:sp>
      <p:sp>
        <p:nvSpPr>
          <p:cNvPr id="3" name="Content Placeholder 2">
            <a:extLst>
              <a:ext uri="{FF2B5EF4-FFF2-40B4-BE49-F238E27FC236}">
                <a16:creationId xmlns:a16="http://schemas.microsoft.com/office/drawing/2014/main" id="{733E582A-9927-2362-6584-52BD1031F00D}"/>
              </a:ext>
            </a:extLst>
          </p:cNvPr>
          <p:cNvSpPr>
            <a:spLocks noGrp="1"/>
          </p:cNvSpPr>
          <p:nvPr>
            <p:ph idx="1"/>
          </p:nvPr>
        </p:nvSpPr>
        <p:spPr/>
        <p:txBody>
          <a:bodyPr vert="horz" lIns="0" tIns="45720" rIns="0" bIns="45720" rtlCol="0" anchor="t">
            <a:normAutofit/>
          </a:bodyPr>
          <a:lstStyle/>
          <a:p>
            <a:pPr>
              <a:buFont typeface="Arial,Sans-Serif" panose="020F0502020204030204" pitchFamily="34" charset="0"/>
              <a:buChar char="•"/>
            </a:pPr>
            <a:r>
              <a:rPr lang="en-US">
                <a:ea typeface="+mn-lt"/>
                <a:cs typeface="+mn-lt"/>
              </a:rPr>
              <a:t>How our topics influenced the survey design</a:t>
            </a:r>
          </a:p>
          <a:p>
            <a:pPr>
              <a:buFont typeface="Arial,Sans-Serif" panose="020F0502020204030204" pitchFamily="34" charset="0"/>
              <a:buChar char="•"/>
            </a:pPr>
            <a:r>
              <a:rPr lang="en-US">
                <a:ea typeface="+mn-lt"/>
                <a:cs typeface="+mn-lt"/>
              </a:rPr>
              <a:t>Why this is important</a:t>
            </a:r>
          </a:p>
          <a:p>
            <a:pPr>
              <a:buFont typeface="Arial,Sans-Serif" panose="020F0502020204030204" pitchFamily="34" charset="0"/>
              <a:buChar char="•"/>
            </a:pPr>
            <a:r>
              <a:rPr lang="en-US">
                <a:ea typeface="+mn-lt"/>
                <a:cs typeface="+mn-lt"/>
              </a:rPr>
              <a:t>What we would change</a:t>
            </a:r>
          </a:p>
        </p:txBody>
      </p:sp>
    </p:spTree>
    <p:extLst>
      <p:ext uri="{BB962C8B-B14F-4D97-AF65-F5344CB8AC3E}">
        <p14:creationId xmlns:p14="http://schemas.microsoft.com/office/powerpoint/2010/main" val="275370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BEFB-C6BA-9F45-B622-3D5FDA59C127}"/>
              </a:ext>
            </a:extLst>
          </p:cNvPr>
          <p:cNvSpPr>
            <a:spLocks noGrp="1"/>
          </p:cNvSpPr>
          <p:nvPr>
            <p:ph type="title"/>
          </p:nvPr>
        </p:nvSpPr>
        <p:spPr>
          <a:xfrm>
            <a:off x="1024128" y="756771"/>
            <a:ext cx="9720072" cy="1041400"/>
          </a:xfrm>
        </p:spPr>
        <p:txBody>
          <a:bodyPr/>
          <a:lstStyle/>
          <a:p>
            <a:r>
              <a:rPr lang="en-US"/>
              <a:t>Methods</a:t>
            </a:r>
          </a:p>
        </p:txBody>
      </p:sp>
      <p:sp>
        <p:nvSpPr>
          <p:cNvPr id="3" name="Content Placeholder 2">
            <a:extLst>
              <a:ext uri="{FF2B5EF4-FFF2-40B4-BE49-F238E27FC236}">
                <a16:creationId xmlns:a16="http://schemas.microsoft.com/office/drawing/2014/main" id="{73CC6999-705A-ED41-9B69-39EAF9F19294}"/>
              </a:ext>
            </a:extLst>
          </p:cNvPr>
          <p:cNvSpPr>
            <a:spLocks noGrp="1"/>
          </p:cNvSpPr>
          <p:nvPr>
            <p:ph idx="1"/>
          </p:nvPr>
        </p:nvSpPr>
        <p:spPr>
          <a:xfrm>
            <a:off x="890702" y="1958789"/>
            <a:ext cx="10114968" cy="4800599"/>
          </a:xfrm>
        </p:spPr>
        <p:txBody>
          <a:bodyPr vert="horz" lIns="45720" tIns="45720" rIns="45720" bIns="45720" rtlCol="0" anchor="t">
            <a:normAutofit/>
          </a:bodyPr>
          <a:lstStyle/>
          <a:p>
            <a:pPr marL="460375" indent="-403225">
              <a:buFont typeface="Wingdings" pitchFamily="2" charset="2"/>
              <a:buChar char="v"/>
            </a:pPr>
            <a:r>
              <a:rPr lang="en-US" sz="1800">
                <a:ea typeface="+mn-lt"/>
                <a:cs typeface="+mn-lt"/>
              </a:rPr>
              <a:t>Survey data was collected via telephone and Qualtrics.</a:t>
            </a:r>
            <a:endParaRPr lang="en-US" sz="1800">
              <a:cs typeface="Calibri"/>
            </a:endParaRPr>
          </a:p>
          <a:p>
            <a:pPr marL="460375" indent="-403225">
              <a:buFont typeface="Wingdings" pitchFamily="2" charset="2"/>
              <a:buChar char="v"/>
            </a:pPr>
            <a:r>
              <a:rPr lang="en-US" sz="1800"/>
              <a:t>SCSU survey conducted a telephone survey from </a:t>
            </a:r>
            <a:r>
              <a:rPr lang="en-US" sz="1800">
                <a:solidFill>
                  <a:srgbClr val="000000"/>
                </a:solidFill>
              </a:rPr>
              <a:t>2/12/22 </a:t>
            </a:r>
            <a:r>
              <a:rPr lang="en-US" sz="1800">
                <a:solidFill>
                  <a:srgbClr val="2E2B21"/>
                </a:solidFill>
              </a:rPr>
              <a:t>through</a:t>
            </a:r>
            <a:r>
              <a:rPr lang="en-US" sz="1800"/>
              <a:t> 2/28/22</a:t>
            </a:r>
            <a:r>
              <a:rPr lang="en-US" sz="1800">
                <a:solidFill>
                  <a:schemeClr val="accent1">
                    <a:lumMod val="50000"/>
                  </a:schemeClr>
                </a:solidFill>
              </a:rPr>
              <a:t> </a:t>
            </a:r>
            <a:r>
              <a:rPr lang="en-US" sz="1800"/>
              <a:t>on weekdays during evening hours, except for Fridays and on Saturday in the afternoon and on Sunday during evening hours.</a:t>
            </a:r>
            <a:endParaRPr lang="en-US" sz="1800">
              <a:cs typeface="Calibri"/>
            </a:endParaRPr>
          </a:p>
          <a:p>
            <a:pPr marL="460375" indent="-403225">
              <a:buFont typeface="Wingdings" pitchFamily="2" charset="2"/>
              <a:buChar char="v"/>
            </a:pPr>
            <a:r>
              <a:rPr lang="en-US" sz="1800"/>
              <a:t>This study was approved by the SCSU IRB, and callers were trained in ethical data collection.</a:t>
            </a:r>
            <a:endParaRPr lang="en-US" sz="1800">
              <a:cs typeface="Calibri"/>
            </a:endParaRPr>
          </a:p>
          <a:p>
            <a:pPr marL="460375" indent="-403225">
              <a:buFont typeface="Wingdings" pitchFamily="2" charset="2"/>
              <a:buChar char="v"/>
            </a:pPr>
            <a:r>
              <a:rPr lang="en-US" sz="1800">
                <a:ea typeface="+mn-lt"/>
                <a:cs typeface="+mn-lt"/>
              </a:rPr>
              <a:t>The survey employs a Computer Assisted Telephone Interviewing (CATI) program called </a:t>
            </a:r>
            <a:r>
              <a:rPr lang="en-US" sz="1800" err="1">
                <a:ea typeface="+mn-lt"/>
                <a:cs typeface="+mn-lt"/>
              </a:rPr>
              <a:t>WinCati</a:t>
            </a:r>
            <a:r>
              <a:rPr lang="en-US" sz="1800">
                <a:ea typeface="+mn-lt"/>
                <a:cs typeface="+mn-lt"/>
              </a:rPr>
              <a:t> and the analysis was done using SPSS</a:t>
            </a:r>
            <a:endParaRPr lang="en-US" sz="1800">
              <a:cs typeface="Calibri"/>
            </a:endParaRPr>
          </a:p>
          <a:p>
            <a:pPr marL="460375" indent="-403225">
              <a:buFont typeface="Wingdings" pitchFamily="2" charset="2"/>
              <a:buChar char="v"/>
            </a:pPr>
            <a:r>
              <a:rPr lang="en-US" sz="1800"/>
              <a:t>A representative sample of St. Cloud State University students ages 18 and older who provided their phone number were interviewed by landline and cell phone. </a:t>
            </a:r>
            <a:endParaRPr lang="en-US" sz="1800">
              <a:cs typeface="Calibri"/>
            </a:endParaRPr>
          </a:p>
          <a:p>
            <a:pPr marL="460375" indent="-403225">
              <a:buFont typeface="Wingdings" pitchFamily="2" charset="2"/>
              <a:buChar char="v"/>
            </a:pPr>
            <a:r>
              <a:rPr lang="en-US" sz="1800"/>
              <a:t>A total of 682 respondents completed the survey, 352 via telephone and 330 via Qualtrics. </a:t>
            </a:r>
            <a:endParaRPr lang="en-US" sz="1800">
              <a:cs typeface="Calibri"/>
            </a:endParaRPr>
          </a:p>
          <a:p>
            <a:pPr marL="460375" indent="-403225">
              <a:buFont typeface="Wingdings" pitchFamily="2" charset="2"/>
              <a:buChar char="v"/>
            </a:pPr>
            <a:r>
              <a:rPr lang="en-US" sz="1800"/>
              <a:t>Interviewers asked questions about various issues on and off campus, as well as demographic questions.</a:t>
            </a:r>
            <a:r>
              <a:rPr lang="en-US" sz="2000"/>
              <a:t> </a:t>
            </a:r>
            <a:endParaRPr lang="en-US" sz="2000">
              <a:cs typeface="Calibri"/>
            </a:endParaRPr>
          </a:p>
          <a:p>
            <a:pPr marL="57150" indent="0">
              <a:buNone/>
            </a:pPr>
            <a:endParaRPr lang="en-US" sz="2000"/>
          </a:p>
        </p:txBody>
      </p:sp>
      <p:sp>
        <p:nvSpPr>
          <p:cNvPr id="4" name="Footer Placeholder 3">
            <a:extLst>
              <a:ext uri="{FF2B5EF4-FFF2-40B4-BE49-F238E27FC236}">
                <a16:creationId xmlns:a16="http://schemas.microsoft.com/office/drawing/2014/main" id="{497D52EB-9860-F74E-A8BE-2FC1046D935C}"/>
              </a:ext>
            </a:extLst>
          </p:cNvPr>
          <p:cNvSpPr>
            <a:spLocks noGrp="1"/>
          </p:cNvSpPr>
          <p:nvPr>
            <p:ph type="ftr" sz="quarter" idx="11"/>
          </p:nvPr>
        </p:nvSpPr>
        <p:spPr>
          <a:xfrm>
            <a:off x="6025483" y="6862380"/>
            <a:ext cx="7551057" cy="198931"/>
          </a:xfrm>
        </p:spPr>
        <p:txBody>
          <a:bodyPr/>
          <a:lstStyle/>
          <a:p>
            <a:r>
              <a:rPr lang="en-US" sz="1400">
                <a:ea typeface="+mj-lt"/>
                <a:cs typeface="+mj-lt"/>
              </a:rPr>
              <a:t>2022 HUSKIES SHOWCASE,  APRIL 19, 2022</a:t>
            </a:r>
          </a:p>
          <a:p>
            <a:endParaRPr lang="en-US" sz="1400"/>
          </a:p>
          <a:p>
            <a:r>
              <a:rPr lang="en-US" sz="1400"/>
              <a:t>
</a:t>
            </a:r>
          </a:p>
        </p:txBody>
      </p:sp>
    </p:spTree>
    <p:extLst>
      <p:ext uri="{BB962C8B-B14F-4D97-AF65-F5344CB8AC3E}">
        <p14:creationId xmlns:p14="http://schemas.microsoft.com/office/powerpoint/2010/main" val="50945196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11CD-5825-9F84-65E8-22C515A27B07}"/>
              </a:ext>
            </a:extLst>
          </p:cNvPr>
          <p:cNvSpPr>
            <a:spLocks noGrp="1"/>
          </p:cNvSpPr>
          <p:nvPr>
            <p:ph type="title"/>
          </p:nvPr>
        </p:nvSpPr>
        <p:spPr/>
        <p:txBody>
          <a:bodyPr/>
          <a:lstStyle/>
          <a:p>
            <a:r>
              <a:rPr lang="en-US"/>
              <a:t>Independent Variables Used </a:t>
            </a:r>
          </a:p>
        </p:txBody>
      </p:sp>
      <p:sp>
        <p:nvSpPr>
          <p:cNvPr id="3" name="Content Placeholder 2">
            <a:extLst>
              <a:ext uri="{FF2B5EF4-FFF2-40B4-BE49-F238E27FC236}">
                <a16:creationId xmlns:a16="http://schemas.microsoft.com/office/drawing/2014/main" id="{E0D2109C-5E08-1C05-9A97-B81E978028A9}"/>
              </a:ext>
            </a:extLst>
          </p:cNvPr>
          <p:cNvSpPr>
            <a:spLocks noGrp="1"/>
          </p:cNvSpPr>
          <p:nvPr>
            <p:ph idx="1"/>
          </p:nvPr>
        </p:nvSpPr>
        <p:spPr/>
        <p:txBody>
          <a:bodyPr vert="horz" lIns="45720" tIns="45720" rIns="45720" bIns="45720" rtlCol="0" anchor="t">
            <a:normAutofit/>
          </a:bodyPr>
          <a:lstStyle/>
          <a:p>
            <a:pPr marL="457200" indent="-457200">
              <a:buFont typeface="+mj-lt"/>
              <a:buAutoNum type="arabicPeriod"/>
            </a:pPr>
            <a:r>
              <a:rPr lang="en-US"/>
              <a:t>Relationship Status</a:t>
            </a:r>
          </a:p>
          <a:p>
            <a:pPr marL="457200" indent="-457200">
              <a:buFont typeface="+mj-lt"/>
              <a:buAutoNum type="arabicPeriod"/>
            </a:pPr>
            <a:r>
              <a:rPr lang="en-US"/>
              <a:t>Social Media Comparison</a:t>
            </a:r>
          </a:p>
          <a:p>
            <a:pPr marL="457200" indent="-457200">
              <a:buFont typeface="+mj-lt"/>
              <a:buAutoNum type="arabicPeriod"/>
            </a:pPr>
            <a:r>
              <a:rPr lang="en-US"/>
              <a:t>Relationship Satisfaction</a:t>
            </a:r>
          </a:p>
          <a:p>
            <a:pPr marL="457200" indent="-457200">
              <a:buFont typeface="+mj-lt"/>
              <a:buAutoNum type="arabicPeriod"/>
            </a:pPr>
            <a:r>
              <a:rPr lang="en-US"/>
              <a:t>Religious Service Attendance </a:t>
            </a:r>
          </a:p>
          <a:p>
            <a:pPr marL="0" indent="0">
              <a:buNone/>
            </a:pPr>
            <a:endParaRPr lang="en-US"/>
          </a:p>
          <a:p>
            <a:endParaRPr lang="en-US"/>
          </a:p>
        </p:txBody>
      </p:sp>
      <p:sp>
        <p:nvSpPr>
          <p:cNvPr id="4" name="Footer Placeholder 3">
            <a:extLst>
              <a:ext uri="{FF2B5EF4-FFF2-40B4-BE49-F238E27FC236}">
                <a16:creationId xmlns:a16="http://schemas.microsoft.com/office/drawing/2014/main" id="{98934076-CF4E-FBEE-458D-7AE5F471B901}"/>
              </a:ext>
            </a:extLst>
          </p:cNvPr>
          <p:cNvSpPr>
            <a:spLocks noGrp="1"/>
          </p:cNvSpPr>
          <p:nvPr>
            <p:ph type="ftr" sz="quarter" idx="11"/>
          </p:nvPr>
        </p:nvSpPr>
        <p:spPr>
          <a:xfrm>
            <a:off x="7999392" y="6747332"/>
            <a:ext cx="4822804" cy="365125"/>
          </a:xfrm>
        </p:spPr>
        <p:txBody>
          <a:bodyPr/>
          <a:lstStyle/>
          <a:p>
            <a:r>
              <a:rPr lang="en-US" sz="1200">
                <a:ea typeface="+mj-lt"/>
                <a:cs typeface="+mj-lt"/>
              </a:rPr>
              <a:t>2022 HUSKIES SHOWCASE,  APRIL 19, 2022</a:t>
            </a:r>
          </a:p>
          <a:p>
            <a:endParaRPr lang="en-US" sz="1200"/>
          </a:p>
          <a:p>
            <a:r>
              <a:rPr lang="en-US" sz="1200"/>
              <a:t>
</a:t>
            </a:r>
          </a:p>
        </p:txBody>
      </p:sp>
    </p:spTree>
    <p:extLst>
      <p:ext uri="{BB962C8B-B14F-4D97-AF65-F5344CB8AC3E}">
        <p14:creationId xmlns:p14="http://schemas.microsoft.com/office/powerpoint/2010/main" val="84567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6697-DB3A-7420-2C06-4942026E3EAC}"/>
              </a:ext>
            </a:extLst>
          </p:cNvPr>
          <p:cNvSpPr>
            <a:spLocks noGrp="1"/>
          </p:cNvSpPr>
          <p:nvPr>
            <p:ph type="title"/>
          </p:nvPr>
        </p:nvSpPr>
        <p:spPr/>
        <p:txBody>
          <a:bodyPr/>
          <a:lstStyle/>
          <a:p>
            <a:r>
              <a:rPr lang="en-US"/>
              <a:t>Hypothesis for Relationship Status</a:t>
            </a:r>
          </a:p>
        </p:txBody>
      </p:sp>
      <p:sp>
        <p:nvSpPr>
          <p:cNvPr id="3" name="Content Placeholder 2">
            <a:extLst>
              <a:ext uri="{FF2B5EF4-FFF2-40B4-BE49-F238E27FC236}">
                <a16:creationId xmlns:a16="http://schemas.microsoft.com/office/drawing/2014/main" id="{EC3E21EE-C95A-5D4F-CEBB-355E0B97E5D7}"/>
              </a:ext>
            </a:extLst>
          </p:cNvPr>
          <p:cNvSpPr>
            <a:spLocks noGrp="1"/>
          </p:cNvSpPr>
          <p:nvPr>
            <p:ph idx="1"/>
          </p:nvPr>
        </p:nvSpPr>
        <p:spPr/>
        <p:txBody>
          <a:bodyPr vert="horz" lIns="45720" tIns="45720" rIns="45720" bIns="45720" rtlCol="0" anchor="t">
            <a:normAutofit/>
          </a:bodyPr>
          <a:lstStyle/>
          <a:p>
            <a:pPr marL="0" indent="0">
              <a:buNone/>
            </a:pPr>
            <a:r>
              <a:rPr lang="en-US"/>
              <a:t>When comparing single and married or in a committed relationship students,  we anticipate that single students are more likely to feel worse about their own relationship status based on the posts they see on social media. </a:t>
            </a:r>
          </a:p>
          <a:p>
            <a:r>
              <a:rPr lang="en-US">
                <a:solidFill>
                  <a:schemeClr val="accent2"/>
                </a:solidFill>
              </a:rPr>
              <a:t>According to a study done by PEW Research Center, of single social media users, 33% feel that seeing social media posts make them feel worse about their own relationship status. </a:t>
            </a:r>
            <a:endParaRPr lang="en-US">
              <a:solidFill>
                <a:schemeClr val="accent2"/>
              </a:solidFill>
              <a:cs typeface="Calibri"/>
            </a:endParaRPr>
          </a:p>
          <a:p>
            <a:endParaRPr lang="en-US">
              <a:solidFill>
                <a:schemeClr val="accent2"/>
              </a:solidFill>
              <a:ea typeface="+mn-lt"/>
              <a:cs typeface="+mn-lt"/>
            </a:endParaRPr>
          </a:p>
          <a:p>
            <a:pPr marL="0" indent="0">
              <a:buNone/>
            </a:pPr>
            <a:endParaRPr lang="en-US">
              <a:solidFill>
                <a:schemeClr val="accent2"/>
              </a:solidFill>
              <a:ea typeface="+mn-lt"/>
              <a:cs typeface="+mn-lt"/>
            </a:endParaRPr>
          </a:p>
          <a:p>
            <a:pPr marL="0" indent="0">
              <a:buNone/>
            </a:pPr>
            <a:endParaRPr lang="en-US">
              <a:solidFill>
                <a:schemeClr val="accent2"/>
              </a:solidFill>
              <a:ea typeface="+mn-lt"/>
              <a:cs typeface="+mn-lt"/>
            </a:endParaRPr>
          </a:p>
          <a:p>
            <a:pPr marL="0" indent="0">
              <a:buNone/>
            </a:pPr>
            <a:endParaRPr lang="en-US">
              <a:solidFill>
                <a:schemeClr val="accent2"/>
              </a:solidFill>
              <a:ea typeface="+mn-lt"/>
              <a:cs typeface="+mn-lt"/>
            </a:endParaRPr>
          </a:p>
          <a:p>
            <a:r>
              <a:rPr lang="en-US" sz="1200">
                <a:solidFill>
                  <a:schemeClr val="accent2"/>
                </a:solidFill>
                <a:ea typeface="+mn-lt"/>
                <a:cs typeface="+mn-lt"/>
              </a:rPr>
              <a:t>Vogels, E., &amp; Anderson, M. (2020, May 8). </a:t>
            </a:r>
            <a:r>
              <a:rPr lang="en-US" sz="1200" i="1">
                <a:solidFill>
                  <a:schemeClr val="accent2"/>
                </a:solidFill>
                <a:ea typeface="+mn-lt"/>
                <a:cs typeface="+mn-lt"/>
              </a:rPr>
              <a:t>Dating and relationships in the digital age.</a:t>
            </a:r>
            <a:r>
              <a:rPr lang="en-US" sz="1200">
                <a:solidFill>
                  <a:schemeClr val="accent2"/>
                </a:solidFill>
                <a:ea typeface="+mn-lt"/>
                <a:cs typeface="+mn-lt"/>
              </a:rPr>
              <a:t> Pew Research Center Science &amp; Society. </a:t>
            </a:r>
            <a:endParaRPr lang="en-US" sz="1200">
              <a:solidFill>
                <a:schemeClr val="accent2"/>
              </a:solidFill>
            </a:endParaRPr>
          </a:p>
          <a:p>
            <a:endParaRPr lang="en-US">
              <a:solidFill>
                <a:srgbClr val="FF0000"/>
              </a:solidFill>
            </a:endParaRPr>
          </a:p>
        </p:txBody>
      </p:sp>
    </p:spTree>
    <p:extLst>
      <p:ext uri="{BB962C8B-B14F-4D97-AF65-F5344CB8AC3E}">
        <p14:creationId xmlns:p14="http://schemas.microsoft.com/office/powerpoint/2010/main" val="333203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5A52B12-0826-4A26-ABA2-386F72111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DD0DA68-F652-496F-B8B5-9A66255C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F9C7A8-742F-3739-C6E3-15D35A0B3524}"/>
              </a:ext>
            </a:extLst>
          </p:cNvPr>
          <p:cNvSpPr>
            <a:spLocks noGrp="1"/>
          </p:cNvSpPr>
          <p:nvPr>
            <p:ph type="title"/>
          </p:nvPr>
        </p:nvSpPr>
        <p:spPr>
          <a:xfrm>
            <a:off x="492370" y="516835"/>
            <a:ext cx="3084844" cy="2103875"/>
          </a:xfrm>
        </p:spPr>
        <p:txBody>
          <a:bodyPr>
            <a:normAutofit/>
          </a:bodyPr>
          <a:lstStyle/>
          <a:p>
            <a:r>
              <a:rPr lang="en-US" sz="3300">
                <a:solidFill>
                  <a:srgbClr val="FFFFFF"/>
                </a:solidFill>
              </a:rPr>
              <a:t>Feelings towards relationship status with social media</a:t>
            </a:r>
          </a:p>
        </p:txBody>
      </p:sp>
      <p:sp>
        <p:nvSpPr>
          <p:cNvPr id="3" name="Content Placeholder 2">
            <a:extLst>
              <a:ext uri="{FF2B5EF4-FFF2-40B4-BE49-F238E27FC236}">
                <a16:creationId xmlns:a16="http://schemas.microsoft.com/office/drawing/2014/main" id="{99F75FD4-9715-96D6-7AA7-1039E00E6E34}"/>
              </a:ext>
            </a:extLst>
          </p:cNvPr>
          <p:cNvSpPr>
            <a:spLocks noGrp="1"/>
          </p:cNvSpPr>
          <p:nvPr>
            <p:ph idx="1"/>
          </p:nvPr>
        </p:nvSpPr>
        <p:spPr>
          <a:xfrm>
            <a:off x="492371" y="2653800"/>
            <a:ext cx="3084844" cy="3335519"/>
          </a:xfrm>
        </p:spPr>
        <p:txBody>
          <a:bodyPr vert="horz" lIns="45720" tIns="45720" rIns="45720" bIns="45720" rtlCol="0">
            <a:normAutofit/>
          </a:bodyPr>
          <a:lstStyle/>
          <a:p>
            <a:r>
              <a:rPr lang="en-US" sz="1500">
                <a:solidFill>
                  <a:srgbClr val="FFFFFF"/>
                </a:solidFill>
              </a:rPr>
              <a:t>In general, the posts you see about other people’s relationships make you feel...</a:t>
            </a:r>
          </a:p>
          <a:p>
            <a:pPr marL="342900" indent="-342900">
              <a:buFont typeface="+mj-lt"/>
              <a:buAutoNum type="arabicPeriod"/>
            </a:pPr>
            <a:r>
              <a:rPr lang="en-US" sz="1500">
                <a:solidFill>
                  <a:srgbClr val="FFFFFF"/>
                </a:solidFill>
              </a:rPr>
              <a:t>Better about your own relationship status</a:t>
            </a:r>
            <a:endParaRPr lang="en-US" sz="1500">
              <a:solidFill>
                <a:srgbClr val="FFFFFF"/>
              </a:solidFill>
              <a:cs typeface="Calibri"/>
            </a:endParaRPr>
          </a:p>
          <a:p>
            <a:pPr marL="342900" indent="-342900">
              <a:buFont typeface="+mj-lt"/>
              <a:buAutoNum type="arabicPeriod"/>
            </a:pPr>
            <a:r>
              <a:rPr lang="en-US" sz="1500">
                <a:solidFill>
                  <a:srgbClr val="FFFFFF"/>
                </a:solidFill>
              </a:rPr>
              <a:t>Worse about your own relationship status</a:t>
            </a:r>
            <a:endParaRPr lang="en-US" sz="1500">
              <a:solidFill>
                <a:srgbClr val="FFFFFF"/>
              </a:solidFill>
              <a:cs typeface="Calibri"/>
            </a:endParaRPr>
          </a:p>
          <a:p>
            <a:pPr marL="342900" indent="-342900">
              <a:buFont typeface="+mj-lt"/>
              <a:buAutoNum type="arabicPeriod"/>
            </a:pPr>
            <a:r>
              <a:rPr lang="en-US" sz="1500">
                <a:solidFill>
                  <a:srgbClr val="FFFFFF"/>
                </a:solidFill>
              </a:rPr>
              <a:t>Doesn't make much difference</a:t>
            </a:r>
            <a:endParaRPr lang="en-US" sz="1500">
              <a:solidFill>
                <a:srgbClr val="FFFFFF"/>
              </a:solidFill>
              <a:cs typeface="Calibri"/>
            </a:endParaRPr>
          </a:p>
        </p:txBody>
      </p:sp>
      <p:sp>
        <p:nvSpPr>
          <p:cNvPr id="31" name="Rectangle 30">
            <a:extLst>
              <a:ext uri="{FF2B5EF4-FFF2-40B4-BE49-F238E27FC236}">
                <a16:creationId xmlns:a16="http://schemas.microsoft.com/office/drawing/2014/main" id="{DDF50AF6-4E23-4BD9-92C7-45A3E16E4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Chart 10">
            <a:extLst>
              <a:ext uri="{FF2B5EF4-FFF2-40B4-BE49-F238E27FC236}">
                <a16:creationId xmlns:a16="http://schemas.microsoft.com/office/drawing/2014/main" id="{49950307-1069-ACA7-F9BA-D633BD6DBA29}"/>
              </a:ext>
            </a:extLst>
          </p:cNvPr>
          <p:cNvGraphicFramePr>
            <a:graphicFrameLocks/>
          </p:cNvGraphicFramePr>
          <p:nvPr>
            <p:extLst>
              <p:ext uri="{D42A27DB-BD31-4B8C-83A1-F6EECF244321}">
                <p14:modId xmlns:p14="http://schemas.microsoft.com/office/powerpoint/2010/main" val="238780180"/>
              </p:ext>
            </p:extLst>
          </p:nvPr>
        </p:nvGraphicFramePr>
        <p:xfrm>
          <a:off x="4742017" y="640080"/>
          <a:ext cx="6798082" cy="557784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
            <a:extLst>
              <a:ext uri="{FF2B5EF4-FFF2-40B4-BE49-F238E27FC236}">
                <a16:creationId xmlns:a16="http://schemas.microsoft.com/office/drawing/2014/main" id="{87ABB22C-4458-811A-B178-08519973BEEE}"/>
              </a:ext>
            </a:extLst>
          </p:cNvPr>
          <p:cNvSpPr txBox="1"/>
          <p:nvPr/>
        </p:nvSpPr>
        <p:spPr>
          <a:xfrm>
            <a:off x="6110814" y="5422897"/>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16" name="TextBox 1">
            <a:extLst>
              <a:ext uri="{FF2B5EF4-FFF2-40B4-BE49-F238E27FC236}">
                <a16:creationId xmlns:a16="http://schemas.microsoft.com/office/drawing/2014/main" id="{87ABB22C-4458-811A-B178-08519973BEEE}"/>
              </a:ext>
            </a:extLst>
          </p:cNvPr>
          <p:cNvSpPr txBox="1"/>
          <p:nvPr/>
        </p:nvSpPr>
        <p:spPr>
          <a:xfrm>
            <a:off x="8232771" y="5015439"/>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17" name="TextBox 1">
            <a:extLst>
              <a:ext uri="{FF2B5EF4-FFF2-40B4-BE49-F238E27FC236}">
                <a16:creationId xmlns:a16="http://schemas.microsoft.com/office/drawing/2014/main" id="{87ABB22C-4458-811A-B178-08519973BEEE}"/>
              </a:ext>
            </a:extLst>
          </p:cNvPr>
          <p:cNvSpPr txBox="1"/>
          <p:nvPr/>
        </p:nvSpPr>
        <p:spPr>
          <a:xfrm>
            <a:off x="10322980" y="1464730"/>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Tree>
    <p:extLst>
      <p:ext uri="{BB962C8B-B14F-4D97-AF65-F5344CB8AC3E}">
        <p14:creationId xmlns:p14="http://schemas.microsoft.com/office/powerpoint/2010/main" val="221666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886D-A982-5797-6150-E4FF570EE6FC}"/>
              </a:ext>
            </a:extLst>
          </p:cNvPr>
          <p:cNvSpPr>
            <a:spLocks noGrp="1"/>
          </p:cNvSpPr>
          <p:nvPr>
            <p:ph type="title"/>
          </p:nvPr>
        </p:nvSpPr>
        <p:spPr/>
        <p:txBody>
          <a:bodyPr/>
          <a:lstStyle/>
          <a:p>
            <a:r>
              <a:rPr lang="en-US"/>
              <a:t>Relationship Status Results</a:t>
            </a:r>
          </a:p>
        </p:txBody>
      </p:sp>
      <p:graphicFrame>
        <p:nvGraphicFramePr>
          <p:cNvPr id="13" name="Chart 12">
            <a:extLst>
              <a:ext uri="{FF2B5EF4-FFF2-40B4-BE49-F238E27FC236}">
                <a16:creationId xmlns:a16="http://schemas.microsoft.com/office/drawing/2014/main" id="{0F040361-E421-0644-EB71-72B1471FA33C}"/>
              </a:ext>
            </a:extLst>
          </p:cNvPr>
          <p:cNvGraphicFramePr>
            <a:graphicFrameLocks/>
          </p:cNvGraphicFramePr>
          <p:nvPr>
            <p:extLst>
              <p:ext uri="{D42A27DB-BD31-4B8C-83A1-F6EECF244321}">
                <p14:modId xmlns:p14="http://schemas.microsoft.com/office/powerpoint/2010/main" val="1992481047"/>
              </p:ext>
            </p:extLst>
          </p:nvPr>
        </p:nvGraphicFramePr>
        <p:xfrm>
          <a:off x="2943226" y="1920875"/>
          <a:ext cx="6191249" cy="4140199"/>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
            <a:extLst>
              <a:ext uri="{FF2B5EF4-FFF2-40B4-BE49-F238E27FC236}">
                <a16:creationId xmlns:a16="http://schemas.microsoft.com/office/drawing/2014/main" id="{87ABB22C-4458-811A-B178-08519973BEEE}"/>
              </a:ext>
            </a:extLst>
          </p:cNvPr>
          <p:cNvSpPr txBox="1"/>
          <p:nvPr/>
        </p:nvSpPr>
        <p:spPr>
          <a:xfrm>
            <a:off x="4480980" y="5031314"/>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18" name="TextBox 1">
            <a:extLst>
              <a:ext uri="{FF2B5EF4-FFF2-40B4-BE49-F238E27FC236}">
                <a16:creationId xmlns:a16="http://schemas.microsoft.com/office/drawing/2014/main" id="{87ABB22C-4458-811A-B178-08519973BEEE}"/>
              </a:ext>
            </a:extLst>
          </p:cNvPr>
          <p:cNvSpPr txBox="1"/>
          <p:nvPr/>
        </p:nvSpPr>
        <p:spPr>
          <a:xfrm>
            <a:off x="3935938" y="5131855"/>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19" name="TextBox 1">
            <a:extLst>
              <a:ext uri="{FF2B5EF4-FFF2-40B4-BE49-F238E27FC236}">
                <a16:creationId xmlns:a16="http://schemas.microsoft.com/office/drawing/2014/main" id="{87ABB22C-4458-811A-B178-08519973BEEE}"/>
              </a:ext>
            </a:extLst>
          </p:cNvPr>
          <p:cNvSpPr txBox="1"/>
          <p:nvPr/>
        </p:nvSpPr>
        <p:spPr>
          <a:xfrm>
            <a:off x="5867397" y="4544480"/>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20" name="TextBox 1">
            <a:extLst>
              <a:ext uri="{FF2B5EF4-FFF2-40B4-BE49-F238E27FC236}">
                <a16:creationId xmlns:a16="http://schemas.microsoft.com/office/drawing/2014/main" id="{87ABB22C-4458-811A-B178-08519973BEEE}"/>
              </a:ext>
            </a:extLst>
          </p:cNvPr>
          <p:cNvSpPr txBox="1"/>
          <p:nvPr/>
        </p:nvSpPr>
        <p:spPr>
          <a:xfrm>
            <a:off x="6370105" y="5036605"/>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21" name="TextBox 1">
            <a:extLst>
              <a:ext uri="{FF2B5EF4-FFF2-40B4-BE49-F238E27FC236}">
                <a16:creationId xmlns:a16="http://schemas.microsoft.com/office/drawing/2014/main" id="{87ABB22C-4458-811A-B178-08519973BEEE}"/>
              </a:ext>
            </a:extLst>
          </p:cNvPr>
          <p:cNvSpPr txBox="1"/>
          <p:nvPr/>
        </p:nvSpPr>
        <p:spPr>
          <a:xfrm>
            <a:off x="7751230" y="2597147"/>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22" name="TextBox 1">
            <a:extLst>
              <a:ext uri="{FF2B5EF4-FFF2-40B4-BE49-F238E27FC236}">
                <a16:creationId xmlns:a16="http://schemas.microsoft.com/office/drawing/2014/main" id="{87ABB22C-4458-811A-B178-08519973BEEE}"/>
              </a:ext>
            </a:extLst>
          </p:cNvPr>
          <p:cNvSpPr txBox="1"/>
          <p:nvPr/>
        </p:nvSpPr>
        <p:spPr>
          <a:xfrm>
            <a:off x="8296271" y="2232022"/>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Tree>
    <p:extLst>
      <p:ext uri="{BB962C8B-B14F-4D97-AF65-F5344CB8AC3E}">
        <p14:creationId xmlns:p14="http://schemas.microsoft.com/office/powerpoint/2010/main" val="389367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233C-799E-332A-99A2-A0441087FAE2}"/>
              </a:ext>
            </a:extLst>
          </p:cNvPr>
          <p:cNvSpPr>
            <a:spLocks noGrp="1"/>
          </p:cNvSpPr>
          <p:nvPr>
            <p:ph type="title"/>
          </p:nvPr>
        </p:nvSpPr>
        <p:spPr/>
        <p:txBody>
          <a:bodyPr/>
          <a:lstStyle/>
          <a:p>
            <a:r>
              <a:rPr lang="en-US"/>
              <a:t>Hypothesis for Relationship Satisfaction and Social Media Comparison</a:t>
            </a:r>
          </a:p>
        </p:txBody>
      </p:sp>
      <p:sp>
        <p:nvSpPr>
          <p:cNvPr id="3" name="Content Placeholder 2">
            <a:extLst>
              <a:ext uri="{FF2B5EF4-FFF2-40B4-BE49-F238E27FC236}">
                <a16:creationId xmlns:a16="http://schemas.microsoft.com/office/drawing/2014/main" id="{1FA941AD-9F6E-8040-6008-AEADB371F910}"/>
              </a:ext>
            </a:extLst>
          </p:cNvPr>
          <p:cNvSpPr>
            <a:spLocks noGrp="1"/>
          </p:cNvSpPr>
          <p:nvPr>
            <p:ph idx="1"/>
          </p:nvPr>
        </p:nvSpPr>
        <p:spPr/>
        <p:txBody>
          <a:bodyPr vert="horz" lIns="45720" tIns="45720" rIns="45720" bIns="45720" rtlCol="0" anchor="t">
            <a:normAutofit lnSpcReduction="10000"/>
          </a:bodyPr>
          <a:lstStyle/>
          <a:p>
            <a:r>
              <a:rPr lang="en-US"/>
              <a:t>When looking at relationship satisfaction, we anticipate that those who are not satisfied are more likely to have a worse view on their relationship status based on social media use when comparing those who are satisfied.</a:t>
            </a:r>
            <a:endParaRPr lang="en-US">
              <a:cs typeface="Calibri" panose="020F0502020204030204"/>
            </a:endParaRPr>
          </a:p>
          <a:p>
            <a:r>
              <a:rPr lang="en-US">
                <a:solidFill>
                  <a:schemeClr val="accent2"/>
                </a:solidFill>
              </a:rPr>
              <a:t>Research has shown that, "</a:t>
            </a:r>
            <a:r>
              <a:rPr lang="en-US">
                <a:solidFill>
                  <a:schemeClr val="accent2"/>
                </a:solidFill>
                <a:ea typeface="+mn-lt"/>
                <a:cs typeface="+mn-lt"/>
              </a:rPr>
              <a:t>Facebook use can reduce relationship satisfaction by providing potential romantic alternatives and deflecting time and emotional investments away from the committed relationship" (Abbadi &amp; Alghamdi).</a:t>
            </a:r>
          </a:p>
          <a:p>
            <a:endParaRPr lang="en-US">
              <a:solidFill>
                <a:schemeClr val="accent2"/>
              </a:solidFill>
              <a:cs typeface="Calibri"/>
            </a:endParaRPr>
          </a:p>
          <a:p>
            <a:endParaRPr lang="en-US">
              <a:solidFill>
                <a:schemeClr val="accent2"/>
              </a:solidFill>
              <a:cs typeface="Calibri"/>
            </a:endParaRPr>
          </a:p>
          <a:p>
            <a:pPr marL="0" indent="0">
              <a:buNone/>
            </a:pPr>
            <a:endParaRPr lang="en-US">
              <a:solidFill>
                <a:schemeClr val="accent2"/>
              </a:solidFill>
              <a:cs typeface="Calibri"/>
            </a:endParaRPr>
          </a:p>
          <a:p>
            <a:endParaRPr lang="en-US">
              <a:solidFill>
                <a:schemeClr val="accent2"/>
              </a:solidFill>
            </a:endParaRPr>
          </a:p>
          <a:p>
            <a:r>
              <a:rPr lang="en-US" sz="1200">
                <a:solidFill>
                  <a:schemeClr val="accent2"/>
                </a:solidFill>
              </a:rPr>
              <a:t>Abbasi, I. S., &amp; Alghamdi, N. G. (2018). The pursuit of romantic alternatives online: Social media friends as potential alternatives. </a:t>
            </a:r>
            <a:r>
              <a:rPr lang="en-US" sz="1200" i="1">
                <a:solidFill>
                  <a:schemeClr val="accent2"/>
                </a:solidFill>
              </a:rPr>
              <a:t>Journal of Sex &amp; Marital Therapy</a:t>
            </a:r>
            <a:r>
              <a:rPr lang="en-US" sz="1200">
                <a:solidFill>
                  <a:schemeClr val="accent2"/>
                </a:solidFill>
              </a:rPr>
              <a:t>, </a:t>
            </a:r>
            <a:r>
              <a:rPr lang="en-US" sz="1200" i="1">
                <a:solidFill>
                  <a:schemeClr val="accent2"/>
                </a:solidFill>
              </a:rPr>
              <a:t>44</a:t>
            </a:r>
            <a:r>
              <a:rPr lang="en-US" sz="1200">
                <a:solidFill>
                  <a:schemeClr val="accent2"/>
                </a:solidFill>
              </a:rPr>
              <a:t>(1), 16–28. https://doi-org/10.1080/0092623X.2017.1308450</a:t>
            </a:r>
            <a:endParaRPr lang="en-US" sz="1200">
              <a:solidFill>
                <a:schemeClr val="accent2"/>
              </a:solidFill>
              <a:cs typeface="Calibri"/>
            </a:endParaRPr>
          </a:p>
        </p:txBody>
      </p:sp>
    </p:spTree>
    <p:extLst>
      <p:ext uri="{BB962C8B-B14F-4D97-AF65-F5344CB8AC3E}">
        <p14:creationId xmlns:p14="http://schemas.microsoft.com/office/powerpoint/2010/main" val="228010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A52B12-0826-4A26-ABA2-386F72111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DD0DA68-F652-496F-B8B5-9A66255C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EF62469-491B-961F-36C8-BF07100C0013}"/>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Relationship Satisfaction </a:t>
            </a:r>
            <a:endParaRPr lang="en-US" sz="3600">
              <a:solidFill>
                <a:srgbClr val="FFFFFF"/>
              </a:solidFill>
              <a:cs typeface="Calibri Light"/>
            </a:endParaRPr>
          </a:p>
        </p:txBody>
      </p:sp>
      <p:sp>
        <p:nvSpPr>
          <p:cNvPr id="3" name="Content Placeholder 2">
            <a:extLst>
              <a:ext uri="{FF2B5EF4-FFF2-40B4-BE49-F238E27FC236}">
                <a16:creationId xmlns:a16="http://schemas.microsoft.com/office/drawing/2014/main" id="{6D3CC7FF-1555-5491-7BF2-D8FF7A1BFB12}"/>
              </a:ext>
            </a:extLst>
          </p:cNvPr>
          <p:cNvSpPr>
            <a:spLocks noGrp="1"/>
          </p:cNvSpPr>
          <p:nvPr>
            <p:ph idx="1"/>
          </p:nvPr>
        </p:nvSpPr>
        <p:spPr>
          <a:xfrm>
            <a:off x="492371" y="2653800"/>
            <a:ext cx="3084844" cy="3335519"/>
          </a:xfrm>
        </p:spPr>
        <p:txBody>
          <a:bodyPr vert="horz" lIns="45720" tIns="45720" rIns="45720" bIns="45720" rtlCol="0">
            <a:normAutofit/>
          </a:bodyPr>
          <a:lstStyle/>
          <a:p>
            <a:r>
              <a:rPr lang="en-US" sz="1500">
                <a:solidFill>
                  <a:srgbClr val="FFFFFF"/>
                </a:solidFill>
              </a:rPr>
              <a:t>How happy are you with your social relationships?</a:t>
            </a:r>
          </a:p>
          <a:p>
            <a:pPr marL="342900" indent="-342900">
              <a:buFont typeface="+mj-lt"/>
              <a:buAutoNum type="arabicPeriod"/>
            </a:pPr>
            <a:r>
              <a:rPr lang="en-US" sz="1500">
                <a:solidFill>
                  <a:srgbClr val="FFFFFF"/>
                </a:solidFill>
              </a:rPr>
              <a:t>Satisfied</a:t>
            </a:r>
          </a:p>
          <a:p>
            <a:pPr marL="342900" indent="-342900">
              <a:buFont typeface="+mj-lt"/>
              <a:buAutoNum type="arabicPeriod"/>
            </a:pPr>
            <a:r>
              <a:rPr lang="en-US" sz="1500">
                <a:solidFill>
                  <a:srgbClr val="FFFFFF"/>
                </a:solidFill>
              </a:rPr>
              <a:t>Somewhat Satisfied</a:t>
            </a:r>
          </a:p>
          <a:p>
            <a:pPr marL="342900" indent="-342900">
              <a:buFont typeface="+mj-lt"/>
              <a:buAutoNum type="arabicPeriod"/>
            </a:pPr>
            <a:r>
              <a:rPr lang="en-US" sz="1500">
                <a:solidFill>
                  <a:srgbClr val="FFFFFF"/>
                </a:solidFill>
              </a:rPr>
              <a:t>Not Satisfied</a:t>
            </a:r>
          </a:p>
        </p:txBody>
      </p:sp>
      <p:sp>
        <p:nvSpPr>
          <p:cNvPr id="34" name="Rectangle 33">
            <a:extLst>
              <a:ext uri="{FF2B5EF4-FFF2-40B4-BE49-F238E27FC236}">
                <a16:creationId xmlns:a16="http://schemas.microsoft.com/office/drawing/2014/main" id="{DDF50AF6-4E23-4BD9-92C7-45A3E16E4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a:extLst>
              <a:ext uri="{FF2B5EF4-FFF2-40B4-BE49-F238E27FC236}">
                <a16:creationId xmlns:a16="http://schemas.microsoft.com/office/drawing/2014/main" id="{9CFD7551-D36A-9663-54A2-E8017F922668}"/>
              </a:ext>
            </a:extLst>
          </p:cNvPr>
          <p:cNvSpPr txBox="1"/>
          <p:nvPr/>
        </p:nvSpPr>
        <p:spPr>
          <a:xfrm>
            <a:off x="10118585" y="2653341"/>
            <a:ext cx="7429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sz="1200">
              <a:solidFill>
                <a:srgbClr val="C00000"/>
              </a:solidFill>
              <a:latin typeface="Arial"/>
              <a:cs typeface="Calibri"/>
            </a:endParaRPr>
          </a:p>
        </p:txBody>
      </p:sp>
      <p:graphicFrame>
        <p:nvGraphicFramePr>
          <p:cNvPr id="11" name="Chart 10">
            <a:extLst>
              <a:ext uri="{FF2B5EF4-FFF2-40B4-BE49-F238E27FC236}">
                <a16:creationId xmlns:a16="http://schemas.microsoft.com/office/drawing/2014/main" id="{12349F28-004A-C89F-8ADF-AC19974A2C66}"/>
              </a:ext>
            </a:extLst>
          </p:cNvPr>
          <p:cNvGraphicFramePr>
            <a:graphicFrameLocks/>
          </p:cNvGraphicFramePr>
          <p:nvPr>
            <p:extLst>
              <p:ext uri="{D42A27DB-BD31-4B8C-83A1-F6EECF244321}">
                <p14:modId xmlns:p14="http://schemas.microsoft.com/office/powerpoint/2010/main" val="2547889680"/>
              </p:ext>
            </p:extLst>
          </p:nvPr>
        </p:nvGraphicFramePr>
        <p:xfrm>
          <a:off x="4742017" y="640080"/>
          <a:ext cx="6798082" cy="557784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
            <a:extLst>
              <a:ext uri="{FF2B5EF4-FFF2-40B4-BE49-F238E27FC236}">
                <a16:creationId xmlns:a16="http://schemas.microsoft.com/office/drawing/2014/main" id="{87ABB22C-4458-811A-B178-08519973BEEE}"/>
              </a:ext>
            </a:extLst>
          </p:cNvPr>
          <p:cNvSpPr txBox="1"/>
          <p:nvPr/>
        </p:nvSpPr>
        <p:spPr>
          <a:xfrm>
            <a:off x="6131980" y="5063064"/>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17" name="TextBox 1">
            <a:extLst>
              <a:ext uri="{FF2B5EF4-FFF2-40B4-BE49-F238E27FC236}">
                <a16:creationId xmlns:a16="http://schemas.microsoft.com/office/drawing/2014/main" id="{87ABB22C-4458-811A-B178-08519973BEEE}"/>
              </a:ext>
            </a:extLst>
          </p:cNvPr>
          <p:cNvSpPr txBox="1"/>
          <p:nvPr/>
        </p:nvSpPr>
        <p:spPr>
          <a:xfrm>
            <a:off x="8232771" y="4306356"/>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
        <p:nvSpPr>
          <p:cNvPr id="18" name="TextBox 1">
            <a:extLst>
              <a:ext uri="{FF2B5EF4-FFF2-40B4-BE49-F238E27FC236}">
                <a16:creationId xmlns:a16="http://schemas.microsoft.com/office/drawing/2014/main" id="{87ABB22C-4458-811A-B178-08519973BEEE}"/>
              </a:ext>
            </a:extLst>
          </p:cNvPr>
          <p:cNvSpPr txBox="1"/>
          <p:nvPr/>
        </p:nvSpPr>
        <p:spPr>
          <a:xfrm>
            <a:off x="10312397" y="2544230"/>
            <a:ext cx="742951"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rgbClr val="0C0C0C"/>
                </a:solidFill>
                <a:latin typeface="Arial"/>
                <a:cs typeface="Calibri"/>
              </a:rPr>
              <a:t>%</a:t>
            </a:r>
          </a:p>
        </p:txBody>
      </p:sp>
    </p:spTree>
    <p:extLst>
      <p:ext uri="{BB962C8B-B14F-4D97-AF65-F5344CB8AC3E}">
        <p14:creationId xmlns:p14="http://schemas.microsoft.com/office/powerpoint/2010/main" val="287831660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1889</Words>
  <Application>Microsoft Office PowerPoint</Application>
  <PresentationFormat>Widescreen</PresentationFormat>
  <Paragraphs>196</Paragraphs>
  <Slides>21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Arial,Sans-Serif</vt:lpstr>
      <vt:lpstr>Calibri</vt:lpstr>
      <vt:lpstr>Calibri Light</vt:lpstr>
      <vt:lpstr>Tw Cen MT</vt:lpstr>
      <vt:lpstr>Wingdings</vt:lpstr>
      <vt:lpstr>Wingdings,Sans-Serif</vt:lpstr>
      <vt:lpstr>Retrospect</vt:lpstr>
      <vt:lpstr>Social Connectedness and Relationship Satisfaction in the Digital Age</vt:lpstr>
      <vt:lpstr>About the Stephen Frank SCSU Survey Center</vt:lpstr>
      <vt:lpstr>Methods</vt:lpstr>
      <vt:lpstr>Independent Variables Used </vt:lpstr>
      <vt:lpstr>Hypothesis for Relationship Status</vt:lpstr>
      <vt:lpstr>Feelings towards relationship status with social media</vt:lpstr>
      <vt:lpstr>Relationship Status Results</vt:lpstr>
      <vt:lpstr>Hypothesis for Relationship Satisfaction and Social Media Comparison</vt:lpstr>
      <vt:lpstr>Relationship Satisfaction </vt:lpstr>
      <vt:lpstr>Relationship Satisfaction Results</vt:lpstr>
      <vt:lpstr>Hypothesis for Social Isolation and Social Media Comparison</vt:lpstr>
      <vt:lpstr>Social Isolation </vt:lpstr>
      <vt:lpstr>Social Media Results</vt:lpstr>
      <vt:lpstr>Hypothesis for Social Isolation and Relationship Status</vt:lpstr>
      <vt:lpstr>Relationship Status Results </vt:lpstr>
      <vt:lpstr>Hypothesis for Social Isolation and Religious Attendance</vt:lpstr>
      <vt:lpstr>Religious Service Attendance</vt:lpstr>
      <vt:lpstr>Religious Attendance Results</vt:lpstr>
      <vt:lpstr>Conclusion</vt:lpstr>
      <vt:lpstr>Conclusion Continued</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dc:creator>
  <cp:lastModifiedBy>Tholkes, Hunter G</cp:lastModifiedBy>
  <cp:revision>2</cp:revision>
  <dcterms:created xsi:type="dcterms:W3CDTF">2022-04-18T03:45:04Z</dcterms:created>
  <dcterms:modified xsi:type="dcterms:W3CDTF">2022-04-20T13:31:57Z</dcterms:modified>
</cp:coreProperties>
</file>