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handoutMasterIdLst>
    <p:handoutMasterId r:id="rId6"/>
  </p:handoutMasterIdLst>
  <p:sldIdLst>
    <p:sldId id="256" r:id="rId5"/>
  </p:sldIdLst>
  <p:sldSz cx="36576000" cy="32918400"/>
  <p:notesSz cx="9236075" cy="6950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61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354499" algn="l" rtl="0" fontAlgn="base">
      <a:spcBef>
        <a:spcPct val="0"/>
      </a:spcBef>
      <a:spcAft>
        <a:spcPct val="0"/>
      </a:spcAft>
      <a:defRPr sz="1861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2pPr>
    <a:lvl3pPr marL="708998" algn="l" rtl="0" fontAlgn="base">
      <a:spcBef>
        <a:spcPct val="0"/>
      </a:spcBef>
      <a:spcAft>
        <a:spcPct val="0"/>
      </a:spcAft>
      <a:defRPr sz="1861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3pPr>
    <a:lvl4pPr marL="1063498" algn="l" rtl="0" fontAlgn="base">
      <a:spcBef>
        <a:spcPct val="0"/>
      </a:spcBef>
      <a:spcAft>
        <a:spcPct val="0"/>
      </a:spcAft>
      <a:defRPr sz="1861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4pPr>
    <a:lvl5pPr marL="1417997" algn="l" rtl="0" fontAlgn="base">
      <a:spcBef>
        <a:spcPct val="0"/>
      </a:spcBef>
      <a:spcAft>
        <a:spcPct val="0"/>
      </a:spcAft>
      <a:defRPr sz="1861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5pPr>
    <a:lvl6pPr marL="1772497" algn="l" defTabSz="354499" rtl="0" eaLnBrk="1" latinLnBrk="0" hangingPunct="1">
      <a:defRPr sz="1861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6pPr>
    <a:lvl7pPr marL="2126996" algn="l" defTabSz="354499" rtl="0" eaLnBrk="1" latinLnBrk="0" hangingPunct="1">
      <a:defRPr sz="1861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7pPr>
    <a:lvl8pPr marL="2481495" algn="l" defTabSz="354499" rtl="0" eaLnBrk="1" latinLnBrk="0" hangingPunct="1">
      <a:defRPr sz="1861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8pPr>
    <a:lvl9pPr marL="2835994" algn="l" defTabSz="354499" rtl="0" eaLnBrk="1" latinLnBrk="0" hangingPunct="1">
      <a:defRPr sz="1861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15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F3E1"/>
    <a:srgbClr val="339966"/>
    <a:srgbClr val="B66902"/>
    <a:srgbClr val="DC7F02"/>
    <a:srgbClr val="CBF3D5"/>
    <a:srgbClr val="BEF0D9"/>
    <a:srgbClr val="C3EBD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CD2017-6C12-B8C7-8C66-5D5E7E52EBEA}" v="763" dt="2022-03-21T19:02:35.686"/>
    <p1510:client id="{F315C9CC-B86F-4026-BBCB-63C38A236C66}" v="5" dt="2022-03-17T23:48:36.0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99" autoAdjust="0"/>
    <p:restoredTop sz="99429" autoAdjust="0"/>
  </p:normalViewPr>
  <p:slideViewPr>
    <p:cSldViewPr>
      <p:cViewPr varScale="1">
        <p:scale>
          <a:sx n="11" d="100"/>
          <a:sy n="11" d="100"/>
        </p:scale>
        <p:origin x="1786" y="34"/>
      </p:cViewPr>
      <p:guideLst>
        <p:guide orient="horz" pos="10368"/>
        <p:guide pos="11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088" cy="3476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itchFamily="-60" charset="0"/>
                <a:ea typeface="ＭＳ Ｐゴシック" pitchFamily="-60" charset="-128"/>
                <a:cs typeface="ＭＳ Ｐゴシック" pitchFamily="-6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2400" y="0"/>
            <a:ext cx="4002088" cy="3476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itchFamily="-60" charset="0"/>
                <a:ea typeface="ＭＳ Ｐゴシック" pitchFamily="-60" charset="-128"/>
                <a:cs typeface="ＭＳ Ｐゴシック" pitchFamily="-60" charset="-128"/>
              </a:defRPr>
            </a:lvl1pPr>
          </a:lstStyle>
          <a:p>
            <a:pPr>
              <a:defRPr/>
            </a:pPr>
            <a:fld id="{CCFC7877-CD48-475B-A30D-6A67565B7801}" type="datetimeFigureOut">
              <a:rPr lang="en-US"/>
              <a:pPr>
                <a:defRPr/>
              </a:pPr>
              <a:t>4/20/2022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00825"/>
            <a:ext cx="4002088" cy="3476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itchFamily="-60" charset="0"/>
                <a:ea typeface="ＭＳ Ｐゴシック" pitchFamily="-60" charset="-128"/>
                <a:cs typeface="ＭＳ Ｐゴシック" pitchFamily="-6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2400" y="6600825"/>
            <a:ext cx="4002088" cy="3476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itchFamily="-60" charset="0"/>
                <a:ea typeface="ＭＳ Ｐゴシック" pitchFamily="-60" charset="-128"/>
                <a:cs typeface="ＭＳ Ｐゴシック" pitchFamily="-60" charset="-128"/>
              </a:defRPr>
            </a:lvl1pPr>
          </a:lstStyle>
          <a:p>
            <a:pPr>
              <a:defRPr/>
            </a:pPr>
            <a:fld id="{AA2C47A4-7DF5-47BD-8929-89426FEC7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32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2976" y="10225771"/>
            <a:ext cx="31090054" cy="70566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5949" y="18654034"/>
            <a:ext cx="25604107" cy="8411936"/>
          </a:xfrm>
        </p:spPr>
        <p:txBody>
          <a:bodyPr/>
          <a:lstStyle>
            <a:lvl1pPr marL="0" indent="0" algn="ctr">
              <a:buNone/>
              <a:defRPr/>
            </a:lvl1pPr>
            <a:lvl2pPr marL="310256" indent="0" algn="ctr">
              <a:buNone/>
              <a:defRPr/>
            </a:lvl2pPr>
            <a:lvl3pPr marL="620512" indent="0" algn="ctr">
              <a:buNone/>
              <a:defRPr/>
            </a:lvl3pPr>
            <a:lvl4pPr marL="930768" indent="0" algn="ctr">
              <a:buNone/>
              <a:defRPr/>
            </a:lvl4pPr>
            <a:lvl5pPr marL="1241024" indent="0" algn="ctr">
              <a:buNone/>
              <a:defRPr/>
            </a:lvl5pPr>
            <a:lvl6pPr marL="1551280" indent="0" algn="ctr">
              <a:buNone/>
              <a:defRPr/>
            </a:lvl6pPr>
            <a:lvl7pPr marL="1861536" indent="0" algn="ctr">
              <a:buNone/>
              <a:defRPr/>
            </a:lvl7pPr>
            <a:lvl8pPr marL="2171791" indent="0" algn="ctr">
              <a:buNone/>
              <a:defRPr/>
            </a:lvl8pPr>
            <a:lvl9pPr marL="248204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D0888-0B12-41AC-B1ED-4FF710520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0BDB0-0058-4E22-8B63-13E64456A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061083" y="2926899"/>
            <a:ext cx="7771946" cy="263339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2976" y="2926899"/>
            <a:ext cx="23209251" cy="263339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96C04-47C2-4F71-9F4D-0D5DAA436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EF543-6EBC-46D5-A985-588537551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2" y="21153664"/>
            <a:ext cx="31090054" cy="6536872"/>
          </a:xfrm>
        </p:spPr>
        <p:txBody>
          <a:bodyPr anchor="t"/>
          <a:lstStyle>
            <a:lvl1pPr algn="l">
              <a:defRPr sz="271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2" y="13952765"/>
            <a:ext cx="31090054" cy="7200900"/>
          </a:xfrm>
        </p:spPr>
        <p:txBody>
          <a:bodyPr anchor="b"/>
          <a:lstStyle>
            <a:lvl1pPr marL="0" indent="0">
              <a:buNone/>
              <a:defRPr sz="1357"/>
            </a:lvl1pPr>
            <a:lvl2pPr marL="310256" indent="0">
              <a:buNone/>
              <a:defRPr sz="1221"/>
            </a:lvl2pPr>
            <a:lvl3pPr marL="620512" indent="0">
              <a:buNone/>
              <a:defRPr sz="1086"/>
            </a:lvl3pPr>
            <a:lvl4pPr marL="930768" indent="0">
              <a:buNone/>
              <a:defRPr sz="950"/>
            </a:lvl4pPr>
            <a:lvl5pPr marL="1241024" indent="0">
              <a:buNone/>
              <a:defRPr sz="950"/>
            </a:lvl5pPr>
            <a:lvl6pPr marL="1551280" indent="0">
              <a:buNone/>
              <a:defRPr sz="950"/>
            </a:lvl6pPr>
            <a:lvl7pPr marL="1861536" indent="0">
              <a:buNone/>
              <a:defRPr sz="950"/>
            </a:lvl7pPr>
            <a:lvl8pPr marL="2171791" indent="0">
              <a:buNone/>
              <a:defRPr sz="950"/>
            </a:lvl8pPr>
            <a:lvl9pPr marL="2482047" indent="0">
              <a:buNone/>
              <a:defRPr sz="9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780C8-5F4D-449B-9E1D-2F4CCFDC2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2975" y="9510033"/>
            <a:ext cx="15490598" cy="19750768"/>
          </a:xfrm>
        </p:spPr>
        <p:txBody>
          <a:bodyPr/>
          <a:lstStyle>
            <a:lvl1pPr>
              <a:defRPr sz="1900"/>
            </a:lvl1pPr>
            <a:lvl2pPr>
              <a:defRPr sz="1629"/>
            </a:lvl2pPr>
            <a:lvl3pPr>
              <a:defRPr sz="1357"/>
            </a:lvl3pPr>
            <a:lvl4pPr>
              <a:defRPr sz="1221"/>
            </a:lvl4pPr>
            <a:lvl5pPr>
              <a:defRPr sz="1221"/>
            </a:lvl5pPr>
            <a:lvl6pPr>
              <a:defRPr sz="1221"/>
            </a:lvl6pPr>
            <a:lvl7pPr>
              <a:defRPr sz="1221"/>
            </a:lvl7pPr>
            <a:lvl8pPr>
              <a:defRPr sz="1221"/>
            </a:lvl8pPr>
            <a:lvl9pPr>
              <a:defRPr sz="12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342431" y="9510033"/>
            <a:ext cx="15490599" cy="19750768"/>
          </a:xfrm>
        </p:spPr>
        <p:txBody>
          <a:bodyPr/>
          <a:lstStyle>
            <a:lvl1pPr>
              <a:defRPr sz="1900"/>
            </a:lvl1pPr>
            <a:lvl2pPr>
              <a:defRPr sz="1629"/>
            </a:lvl2pPr>
            <a:lvl3pPr>
              <a:defRPr sz="1357"/>
            </a:lvl3pPr>
            <a:lvl4pPr>
              <a:defRPr sz="1221"/>
            </a:lvl4pPr>
            <a:lvl5pPr>
              <a:defRPr sz="1221"/>
            </a:lvl5pPr>
            <a:lvl6pPr>
              <a:defRPr sz="1221"/>
            </a:lvl6pPr>
            <a:lvl7pPr>
              <a:defRPr sz="1221"/>
            </a:lvl7pPr>
            <a:lvl8pPr>
              <a:defRPr sz="1221"/>
            </a:lvl8pPr>
            <a:lvl9pPr>
              <a:defRPr sz="12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8BA10-9363-4D7D-88D4-6D9B2E9D8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030" y="1318533"/>
            <a:ext cx="32917946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028" y="7368270"/>
            <a:ext cx="16160751" cy="3071131"/>
          </a:xfrm>
        </p:spPr>
        <p:txBody>
          <a:bodyPr anchor="b"/>
          <a:lstStyle>
            <a:lvl1pPr marL="0" indent="0">
              <a:buNone/>
              <a:defRPr sz="1629" b="1"/>
            </a:lvl1pPr>
            <a:lvl2pPr marL="310256" indent="0">
              <a:buNone/>
              <a:defRPr sz="1357" b="1"/>
            </a:lvl2pPr>
            <a:lvl3pPr marL="620512" indent="0">
              <a:buNone/>
              <a:defRPr sz="1221" b="1"/>
            </a:lvl3pPr>
            <a:lvl4pPr marL="930768" indent="0">
              <a:buNone/>
              <a:defRPr sz="1086" b="1"/>
            </a:lvl4pPr>
            <a:lvl5pPr marL="1241024" indent="0">
              <a:buNone/>
              <a:defRPr sz="1086" b="1"/>
            </a:lvl5pPr>
            <a:lvl6pPr marL="1551280" indent="0">
              <a:buNone/>
              <a:defRPr sz="1086" b="1"/>
            </a:lvl6pPr>
            <a:lvl7pPr marL="1861536" indent="0">
              <a:buNone/>
              <a:defRPr sz="1086" b="1"/>
            </a:lvl7pPr>
            <a:lvl8pPr marL="2171791" indent="0">
              <a:buNone/>
              <a:defRPr sz="1086" b="1"/>
            </a:lvl8pPr>
            <a:lvl9pPr marL="2482047" indent="0">
              <a:buNone/>
              <a:defRPr sz="10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028" y="10439401"/>
            <a:ext cx="16160751" cy="18965635"/>
          </a:xfrm>
        </p:spPr>
        <p:txBody>
          <a:bodyPr/>
          <a:lstStyle>
            <a:lvl1pPr>
              <a:defRPr sz="1629"/>
            </a:lvl1pPr>
            <a:lvl2pPr>
              <a:defRPr sz="1357"/>
            </a:lvl2pPr>
            <a:lvl3pPr>
              <a:defRPr sz="1221"/>
            </a:lvl3pPr>
            <a:lvl4pPr>
              <a:defRPr sz="1086"/>
            </a:lvl4pPr>
            <a:lvl5pPr>
              <a:defRPr sz="1086"/>
            </a:lvl5pPr>
            <a:lvl6pPr>
              <a:defRPr sz="1086"/>
            </a:lvl6pPr>
            <a:lvl7pPr>
              <a:defRPr sz="1086"/>
            </a:lvl7pPr>
            <a:lvl8pPr>
              <a:defRPr sz="1086"/>
            </a:lvl8pPr>
            <a:lvl9pPr>
              <a:defRPr sz="1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554" y="7368270"/>
            <a:ext cx="16166420" cy="3071131"/>
          </a:xfrm>
        </p:spPr>
        <p:txBody>
          <a:bodyPr anchor="b"/>
          <a:lstStyle>
            <a:lvl1pPr marL="0" indent="0">
              <a:buNone/>
              <a:defRPr sz="1629" b="1"/>
            </a:lvl1pPr>
            <a:lvl2pPr marL="310256" indent="0">
              <a:buNone/>
              <a:defRPr sz="1357" b="1"/>
            </a:lvl2pPr>
            <a:lvl3pPr marL="620512" indent="0">
              <a:buNone/>
              <a:defRPr sz="1221" b="1"/>
            </a:lvl3pPr>
            <a:lvl4pPr marL="930768" indent="0">
              <a:buNone/>
              <a:defRPr sz="1086" b="1"/>
            </a:lvl4pPr>
            <a:lvl5pPr marL="1241024" indent="0">
              <a:buNone/>
              <a:defRPr sz="1086" b="1"/>
            </a:lvl5pPr>
            <a:lvl6pPr marL="1551280" indent="0">
              <a:buNone/>
              <a:defRPr sz="1086" b="1"/>
            </a:lvl6pPr>
            <a:lvl7pPr marL="1861536" indent="0">
              <a:buNone/>
              <a:defRPr sz="1086" b="1"/>
            </a:lvl7pPr>
            <a:lvl8pPr marL="2171791" indent="0">
              <a:buNone/>
              <a:defRPr sz="1086" b="1"/>
            </a:lvl8pPr>
            <a:lvl9pPr marL="2482047" indent="0">
              <a:buNone/>
              <a:defRPr sz="10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554" y="10439401"/>
            <a:ext cx="16166420" cy="18965635"/>
          </a:xfrm>
        </p:spPr>
        <p:txBody>
          <a:bodyPr/>
          <a:lstStyle>
            <a:lvl1pPr>
              <a:defRPr sz="1629"/>
            </a:lvl1pPr>
            <a:lvl2pPr>
              <a:defRPr sz="1357"/>
            </a:lvl2pPr>
            <a:lvl3pPr>
              <a:defRPr sz="1221"/>
            </a:lvl3pPr>
            <a:lvl4pPr>
              <a:defRPr sz="1086"/>
            </a:lvl4pPr>
            <a:lvl5pPr>
              <a:defRPr sz="1086"/>
            </a:lvl5pPr>
            <a:lvl6pPr>
              <a:defRPr sz="1086"/>
            </a:lvl6pPr>
            <a:lvl7pPr>
              <a:defRPr sz="1086"/>
            </a:lvl7pPr>
            <a:lvl8pPr>
              <a:defRPr sz="1086"/>
            </a:lvl8pPr>
            <a:lvl9pPr>
              <a:defRPr sz="1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0E67C-99E5-4B1C-B034-3978E1E64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47A8A-E584-4682-8829-9A4B15CD0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3ED0D-2F92-4A1F-AE2B-7D9776D10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028" y="1310369"/>
            <a:ext cx="12033251" cy="5577568"/>
          </a:xfrm>
        </p:spPr>
        <p:txBody>
          <a:bodyPr anchor="b"/>
          <a:lstStyle>
            <a:lvl1pPr algn="l">
              <a:defRPr sz="135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99974" y="1310369"/>
            <a:ext cx="20447000" cy="28094668"/>
          </a:xfrm>
        </p:spPr>
        <p:txBody>
          <a:bodyPr/>
          <a:lstStyle>
            <a:lvl1pPr>
              <a:defRPr sz="2172"/>
            </a:lvl1pPr>
            <a:lvl2pPr>
              <a:defRPr sz="1900"/>
            </a:lvl2pPr>
            <a:lvl3pPr>
              <a:defRPr sz="1629"/>
            </a:lvl3pPr>
            <a:lvl4pPr>
              <a:defRPr sz="1357"/>
            </a:lvl4pPr>
            <a:lvl5pPr>
              <a:defRPr sz="1357"/>
            </a:lvl5pPr>
            <a:lvl6pPr>
              <a:defRPr sz="1357"/>
            </a:lvl6pPr>
            <a:lvl7pPr>
              <a:defRPr sz="1357"/>
            </a:lvl7pPr>
            <a:lvl8pPr>
              <a:defRPr sz="1357"/>
            </a:lvl8pPr>
            <a:lvl9pPr>
              <a:defRPr sz="13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028" y="6887936"/>
            <a:ext cx="12033251" cy="22517100"/>
          </a:xfrm>
        </p:spPr>
        <p:txBody>
          <a:bodyPr/>
          <a:lstStyle>
            <a:lvl1pPr marL="0" indent="0">
              <a:buNone/>
              <a:defRPr sz="950"/>
            </a:lvl1pPr>
            <a:lvl2pPr marL="310256" indent="0">
              <a:buNone/>
              <a:defRPr sz="814"/>
            </a:lvl2pPr>
            <a:lvl3pPr marL="620512" indent="0">
              <a:buNone/>
              <a:defRPr sz="679"/>
            </a:lvl3pPr>
            <a:lvl4pPr marL="930768" indent="0">
              <a:buNone/>
              <a:defRPr sz="611"/>
            </a:lvl4pPr>
            <a:lvl5pPr marL="1241024" indent="0">
              <a:buNone/>
              <a:defRPr sz="611"/>
            </a:lvl5pPr>
            <a:lvl6pPr marL="1551280" indent="0">
              <a:buNone/>
              <a:defRPr sz="611"/>
            </a:lvl6pPr>
            <a:lvl7pPr marL="1861536" indent="0">
              <a:buNone/>
              <a:defRPr sz="611"/>
            </a:lvl7pPr>
            <a:lvl8pPr marL="2171791" indent="0">
              <a:buNone/>
              <a:defRPr sz="611"/>
            </a:lvl8pPr>
            <a:lvl9pPr marL="2482047" indent="0">
              <a:buNone/>
              <a:defRPr sz="6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B11F9-A790-4048-8CAA-3EF30E3D8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8698" y="23042338"/>
            <a:ext cx="21946054" cy="2721428"/>
          </a:xfrm>
        </p:spPr>
        <p:txBody>
          <a:bodyPr anchor="b"/>
          <a:lstStyle>
            <a:lvl1pPr algn="l">
              <a:defRPr sz="135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8698" y="2941868"/>
            <a:ext cx="21946054" cy="19750768"/>
          </a:xfrm>
        </p:spPr>
        <p:txBody>
          <a:bodyPr/>
          <a:lstStyle>
            <a:lvl1pPr marL="0" indent="0">
              <a:buNone/>
              <a:defRPr sz="2172"/>
            </a:lvl1pPr>
            <a:lvl2pPr marL="310256" indent="0">
              <a:buNone/>
              <a:defRPr sz="1900"/>
            </a:lvl2pPr>
            <a:lvl3pPr marL="620512" indent="0">
              <a:buNone/>
              <a:defRPr sz="1629"/>
            </a:lvl3pPr>
            <a:lvl4pPr marL="930768" indent="0">
              <a:buNone/>
              <a:defRPr sz="1357"/>
            </a:lvl4pPr>
            <a:lvl5pPr marL="1241024" indent="0">
              <a:buNone/>
              <a:defRPr sz="1357"/>
            </a:lvl5pPr>
            <a:lvl6pPr marL="1551280" indent="0">
              <a:buNone/>
              <a:defRPr sz="1357"/>
            </a:lvl6pPr>
            <a:lvl7pPr marL="1861536" indent="0">
              <a:buNone/>
              <a:defRPr sz="1357"/>
            </a:lvl7pPr>
            <a:lvl8pPr marL="2171791" indent="0">
              <a:buNone/>
              <a:defRPr sz="1357"/>
            </a:lvl8pPr>
            <a:lvl9pPr marL="2482047" indent="0">
              <a:buNone/>
              <a:defRPr sz="135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8698" y="25763767"/>
            <a:ext cx="21946054" cy="3863068"/>
          </a:xfrm>
        </p:spPr>
        <p:txBody>
          <a:bodyPr/>
          <a:lstStyle>
            <a:lvl1pPr marL="0" indent="0">
              <a:buNone/>
              <a:defRPr sz="950"/>
            </a:lvl1pPr>
            <a:lvl2pPr marL="310256" indent="0">
              <a:buNone/>
              <a:defRPr sz="814"/>
            </a:lvl2pPr>
            <a:lvl3pPr marL="620512" indent="0">
              <a:buNone/>
              <a:defRPr sz="679"/>
            </a:lvl3pPr>
            <a:lvl4pPr marL="930768" indent="0">
              <a:buNone/>
              <a:defRPr sz="611"/>
            </a:lvl4pPr>
            <a:lvl5pPr marL="1241024" indent="0">
              <a:buNone/>
              <a:defRPr sz="611"/>
            </a:lvl5pPr>
            <a:lvl6pPr marL="1551280" indent="0">
              <a:buNone/>
              <a:defRPr sz="611"/>
            </a:lvl6pPr>
            <a:lvl7pPr marL="1861536" indent="0">
              <a:buNone/>
              <a:defRPr sz="611"/>
            </a:lvl7pPr>
            <a:lvl8pPr marL="2171791" indent="0">
              <a:buNone/>
              <a:defRPr sz="611"/>
            </a:lvl8pPr>
            <a:lvl9pPr marL="2482047" indent="0">
              <a:buNone/>
              <a:defRPr sz="6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AEF72-D21C-42F4-B7F5-F9BC214FA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2974" y="2926896"/>
            <a:ext cx="31090054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0258" tIns="235129" rIns="470258" bIns="2351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2974" y="9510033"/>
            <a:ext cx="31090054" cy="1975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42974" y="29991505"/>
            <a:ext cx="7620000" cy="2196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4886">
                <a:latin typeface="Times New Roman" pitchFamily="-60" charset="0"/>
                <a:ea typeface="ＭＳ Ｐゴシック" pitchFamily="-60" charset="-128"/>
                <a:cs typeface="ＭＳ Ｐゴシック" pitchFamily="-6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497028" y="29991505"/>
            <a:ext cx="11581946" cy="2196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4886">
                <a:latin typeface="Times New Roman" pitchFamily="-60" charset="0"/>
                <a:ea typeface="ＭＳ Ｐゴシック" pitchFamily="-60" charset="-128"/>
                <a:cs typeface="ＭＳ Ｐゴシック" pitchFamily="-6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6213027" y="29991505"/>
            <a:ext cx="7620000" cy="2196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4886">
                <a:latin typeface="Times New Roman" pitchFamily="-60" charset="0"/>
                <a:ea typeface="ＭＳ Ｐゴシック" pitchFamily="-60" charset="-128"/>
                <a:cs typeface="ＭＳ Ｐゴシック" pitchFamily="-60" charset="-128"/>
              </a:defRPr>
            </a:lvl1pPr>
          </a:lstStyle>
          <a:p>
            <a:pPr>
              <a:defRPr/>
            </a:pPr>
            <a:fld id="{70BCF658-A086-4F48-B133-456070E3E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3190896" rtl="0" eaLnBrk="0" fontAlgn="base" hangingPunct="0">
        <a:spcBef>
          <a:spcPct val="0"/>
        </a:spcBef>
        <a:spcAft>
          <a:spcPct val="0"/>
        </a:spcAft>
        <a:defRPr sz="15336">
          <a:solidFill>
            <a:schemeClr val="tx2"/>
          </a:solidFill>
          <a:latin typeface="+mj-lt"/>
          <a:ea typeface="ＭＳ Ｐゴシック" pitchFamily="-60" charset="-128"/>
          <a:cs typeface="ＭＳ Ｐゴシック" pitchFamily="-60" charset="-128"/>
        </a:defRPr>
      </a:lvl1pPr>
      <a:lvl2pPr algn="ctr" defTabSz="3190896" rtl="0" eaLnBrk="0" fontAlgn="base" hangingPunct="0">
        <a:spcBef>
          <a:spcPct val="0"/>
        </a:spcBef>
        <a:spcAft>
          <a:spcPct val="0"/>
        </a:spcAft>
        <a:defRPr sz="15336">
          <a:solidFill>
            <a:schemeClr val="tx2"/>
          </a:solidFill>
          <a:latin typeface="Times New Roman" pitchFamily="18" charset="0"/>
          <a:ea typeface="ＭＳ Ｐゴシック" pitchFamily="-60" charset="-128"/>
          <a:cs typeface="ＭＳ Ｐゴシック" pitchFamily="-60" charset="-128"/>
        </a:defRPr>
      </a:lvl2pPr>
      <a:lvl3pPr algn="ctr" defTabSz="3190896" rtl="0" eaLnBrk="0" fontAlgn="base" hangingPunct="0">
        <a:spcBef>
          <a:spcPct val="0"/>
        </a:spcBef>
        <a:spcAft>
          <a:spcPct val="0"/>
        </a:spcAft>
        <a:defRPr sz="15336">
          <a:solidFill>
            <a:schemeClr val="tx2"/>
          </a:solidFill>
          <a:latin typeface="Times New Roman" pitchFamily="18" charset="0"/>
          <a:ea typeface="ＭＳ Ｐゴシック" pitchFamily="-60" charset="-128"/>
          <a:cs typeface="ＭＳ Ｐゴシック" pitchFamily="-60" charset="-128"/>
        </a:defRPr>
      </a:lvl3pPr>
      <a:lvl4pPr algn="ctr" defTabSz="3190896" rtl="0" eaLnBrk="0" fontAlgn="base" hangingPunct="0">
        <a:spcBef>
          <a:spcPct val="0"/>
        </a:spcBef>
        <a:spcAft>
          <a:spcPct val="0"/>
        </a:spcAft>
        <a:defRPr sz="15336">
          <a:solidFill>
            <a:schemeClr val="tx2"/>
          </a:solidFill>
          <a:latin typeface="Times New Roman" pitchFamily="18" charset="0"/>
          <a:ea typeface="ＭＳ Ｐゴシック" pitchFamily="-60" charset="-128"/>
          <a:cs typeface="ＭＳ Ｐゴシック" pitchFamily="-60" charset="-128"/>
        </a:defRPr>
      </a:lvl4pPr>
      <a:lvl5pPr algn="ctr" defTabSz="3190896" rtl="0" eaLnBrk="0" fontAlgn="base" hangingPunct="0">
        <a:spcBef>
          <a:spcPct val="0"/>
        </a:spcBef>
        <a:spcAft>
          <a:spcPct val="0"/>
        </a:spcAft>
        <a:defRPr sz="15336">
          <a:solidFill>
            <a:schemeClr val="tx2"/>
          </a:solidFill>
          <a:latin typeface="Times New Roman" pitchFamily="18" charset="0"/>
          <a:ea typeface="ＭＳ Ｐゴシック" pitchFamily="-60" charset="-128"/>
          <a:cs typeface="ＭＳ Ｐゴシック" pitchFamily="-60" charset="-128"/>
        </a:defRPr>
      </a:lvl5pPr>
      <a:lvl6pPr marL="310256" algn="ctr" defTabSz="3190896" rtl="0" eaLnBrk="0" fontAlgn="base" hangingPunct="0">
        <a:spcBef>
          <a:spcPct val="0"/>
        </a:spcBef>
        <a:spcAft>
          <a:spcPct val="0"/>
        </a:spcAft>
        <a:defRPr sz="15336">
          <a:solidFill>
            <a:schemeClr val="tx2"/>
          </a:solidFill>
          <a:latin typeface="Times New Roman" pitchFamily="18" charset="0"/>
        </a:defRPr>
      </a:lvl6pPr>
      <a:lvl7pPr marL="620512" algn="ctr" defTabSz="3190896" rtl="0" eaLnBrk="0" fontAlgn="base" hangingPunct="0">
        <a:spcBef>
          <a:spcPct val="0"/>
        </a:spcBef>
        <a:spcAft>
          <a:spcPct val="0"/>
        </a:spcAft>
        <a:defRPr sz="15336">
          <a:solidFill>
            <a:schemeClr val="tx2"/>
          </a:solidFill>
          <a:latin typeface="Times New Roman" pitchFamily="18" charset="0"/>
        </a:defRPr>
      </a:lvl7pPr>
      <a:lvl8pPr marL="930768" algn="ctr" defTabSz="3190896" rtl="0" eaLnBrk="0" fontAlgn="base" hangingPunct="0">
        <a:spcBef>
          <a:spcPct val="0"/>
        </a:spcBef>
        <a:spcAft>
          <a:spcPct val="0"/>
        </a:spcAft>
        <a:defRPr sz="15336">
          <a:solidFill>
            <a:schemeClr val="tx2"/>
          </a:solidFill>
          <a:latin typeface="Times New Roman" pitchFamily="18" charset="0"/>
        </a:defRPr>
      </a:lvl8pPr>
      <a:lvl9pPr marL="1241024" algn="ctr" defTabSz="3190896" rtl="0" eaLnBrk="0" fontAlgn="base" hangingPunct="0">
        <a:spcBef>
          <a:spcPct val="0"/>
        </a:spcBef>
        <a:spcAft>
          <a:spcPct val="0"/>
        </a:spcAft>
        <a:defRPr sz="15336">
          <a:solidFill>
            <a:schemeClr val="tx2"/>
          </a:solidFill>
          <a:latin typeface="Times New Roman" pitchFamily="18" charset="0"/>
        </a:defRPr>
      </a:lvl9pPr>
    </p:titleStyle>
    <p:bodyStyle>
      <a:lvl1pPr marL="1196856" indent="-1196856" algn="l" defTabSz="3190896" rtl="0" eaLnBrk="0" fontAlgn="base" hangingPunct="0">
        <a:spcBef>
          <a:spcPct val="20000"/>
        </a:spcBef>
        <a:spcAft>
          <a:spcPct val="0"/>
        </a:spcAft>
        <a:buChar char="•"/>
        <a:defRPr sz="11197">
          <a:solidFill>
            <a:schemeClr val="tx1"/>
          </a:solidFill>
          <a:latin typeface="+mn-lt"/>
          <a:ea typeface="ＭＳ Ｐゴシック" pitchFamily="-60" charset="-128"/>
          <a:cs typeface="ＭＳ Ｐゴシック" pitchFamily="-60" charset="-128"/>
        </a:defRPr>
      </a:lvl1pPr>
      <a:lvl2pPr marL="2593007" indent="-997559" algn="l" defTabSz="3190896" rtl="0" eaLnBrk="0" fontAlgn="base" hangingPunct="0">
        <a:spcBef>
          <a:spcPct val="20000"/>
        </a:spcBef>
        <a:spcAft>
          <a:spcPct val="0"/>
        </a:spcAft>
        <a:buChar char="–"/>
        <a:defRPr sz="9772">
          <a:solidFill>
            <a:schemeClr val="tx1"/>
          </a:solidFill>
          <a:latin typeface="+mn-lt"/>
          <a:ea typeface="ＭＳ Ｐゴシック" pitchFamily="-60" charset="-128"/>
        </a:defRPr>
      </a:lvl2pPr>
      <a:lvl3pPr marL="3989159" indent="-798263" algn="l" defTabSz="3190896" rtl="0" eaLnBrk="0" fontAlgn="base" hangingPunct="0">
        <a:spcBef>
          <a:spcPct val="20000"/>
        </a:spcBef>
        <a:spcAft>
          <a:spcPct val="0"/>
        </a:spcAft>
        <a:buChar char="•"/>
        <a:defRPr sz="8347">
          <a:solidFill>
            <a:schemeClr val="tx1"/>
          </a:solidFill>
          <a:latin typeface="+mn-lt"/>
          <a:ea typeface="ＭＳ Ｐゴシック" pitchFamily="-60" charset="-128"/>
        </a:defRPr>
      </a:lvl3pPr>
      <a:lvl4pPr marL="5584607" indent="-798263" algn="l" defTabSz="3190896" rtl="0" eaLnBrk="0" fontAlgn="base" hangingPunct="0">
        <a:spcBef>
          <a:spcPct val="20000"/>
        </a:spcBef>
        <a:spcAft>
          <a:spcPct val="0"/>
        </a:spcAft>
        <a:buChar char="–"/>
        <a:defRPr sz="6990">
          <a:solidFill>
            <a:schemeClr val="tx1"/>
          </a:solidFill>
          <a:latin typeface="+mn-lt"/>
          <a:ea typeface="ＭＳ Ｐゴシック" pitchFamily="-60" charset="-128"/>
        </a:defRPr>
      </a:lvl4pPr>
      <a:lvl5pPr marL="7180055" indent="-797185" algn="l" defTabSz="3190896" rtl="0" eaLnBrk="0" fontAlgn="base" hangingPunct="0">
        <a:spcBef>
          <a:spcPct val="20000"/>
        </a:spcBef>
        <a:spcAft>
          <a:spcPct val="0"/>
        </a:spcAft>
        <a:buChar char="»"/>
        <a:defRPr sz="6990">
          <a:solidFill>
            <a:schemeClr val="tx1"/>
          </a:solidFill>
          <a:latin typeface="+mn-lt"/>
          <a:ea typeface="ＭＳ Ｐゴシック" pitchFamily="-60" charset="-128"/>
        </a:defRPr>
      </a:lvl5pPr>
      <a:lvl6pPr marL="7490311" indent="-797185" algn="l" defTabSz="3190896" rtl="0" eaLnBrk="0" fontAlgn="base" hangingPunct="0">
        <a:spcBef>
          <a:spcPct val="20000"/>
        </a:spcBef>
        <a:spcAft>
          <a:spcPct val="0"/>
        </a:spcAft>
        <a:buChar char="»"/>
        <a:defRPr sz="6990">
          <a:solidFill>
            <a:schemeClr val="tx1"/>
          </a:solidFill>
          <a:latin typeface="+mn-lt"/>
        </a:defRPr>
      </a:lvl6pPr>
      <a:lvl7pPr marL="7800567" indent="-797185" algn="l" defTabSz="3190896" rtl="0" eaLnBrk="0" fontAlgn="base" hangingPunct="0">
        <a:spcBef>
          <a:spcPct val="20000"/>
        </a:spcBef>
        <a:spcAft>
          <a:spcPct val="0"/>
        </a:spcAft>
        <a:buChar char="»"/>
        <a:defRPr sz="6990">
          <a:solidFill>
            <a:schemeClr val="tx1"/>
          </a:solidFill>
          <a:latin typeface="+mn-lt"/>
        </a:defRPr>
      </a:lvl7pPr>
      <a:lvl8pPr marL="8110823" indent="-797185" algn="l" defTabSz="3190896" rtl="0" eaLnBrk="0" fontAlgn="base" hangingPunct="0">
        <a:spcBef>
          <a:spcPct val="20000"/>
        </a:spcBef>
        <a:spcAft>
          <a:spcPct val="0"/>
        </a:spcAft>
        <a:buChar char="»"/>
        <a:defRPr sz="6990">
          <a:solidFill>
            <a:schemeClr val="tx1"/>
          </a:solidFill>
          <a:latin typeface="+mn-lt"/>
        </a:defRPr>
      </a:lvl8pPr>
      <a:lvl9pPr marL="8421079" indent="-797185" algn="l" defTabSz="3190896" rtl="0" eaLnBrk="0" fontAlgn="base" hangingPunct="0">
        <a:spcBef>
          <a:spcPct val="20000"/>
        </a:spcBef>
        <a:spcAft>
          <a:spcPct val="0"/>
        </a:spcAft>
        <a:buChar char="»"/>
        <a:defRPr sz="699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20512" rtl="0" eaLnBrk="1" latinLnBrk="0" hangingPunct="1">
        <a:defRPr sz="1221" kern="1200">
          <a:solidFill>
            <a:schemeClr val="tx1"/>
          </a:solidFill>
          <a:latin typeface="+mn-lt"/>
          <a:ea typeface="+mn-ea"/>
          <a:cs typeface="+mn-cs"/>
        </a:defRPr>
      </a:lvl1pPr>
      <a:lvl2pPr marL="310256" algn="l" defTabSz="620512" rtl="0" eaLnBrk="1" latinLnBrk="0" hangingPunct="1">
        <a:defRPr sz="1221" kern="1200">
          <a:solidFill>
            <a:schemeClr val="tx1"/>
          </a:solidFill>
          <a:latin typeface="+mn-lt"/>
          <a:ea typeface="+mn-ea"/>
          <a:cs typeface="+mn-cs"/>
        </a:defRPr>
      </a:lvl2pPr>
      <a:lvl3pPr marL="620512" algn="l" defTabSz="620512" rtl="0" eaLnBrk="1" latinLnBrk="0" hangingPunct="1">
        <a:defRPr sz="1221" kern="1200">
          <a:solidFill>
            <a:schemeClr val="tx1"/>
          </a:solidFill>
          <a:latin typeface="+mn-lt"/>
          <a:ea typeface="+mn-ea"/>
          <a:cs typeface="+mn-cs"/>
        </a:defRPr>
      </a:lvl3pPr>
      <a:lvl4pPr marL="930768" algn="l" defTabSz="620512" rtl="0" eaLnBrk="1" latinLnBrk="0" hangingPunct="1">
        <a:defRPr sz="1221" kern="1200">
          <a:solidFill>
            <a:schemeClr val="tx1"/>
          </a:solidFill>
          <a:latin typeface="+mn-lt"/>
          <a:ea typeface="+mn-ea"/>
          <a:cs typeface="+mn-cs"/>
        </a:defRPr>
      </a:lvl4pPr>
      <a:lvl5pPr marL="1241024" algn="l" defTabSz="620512" rtl="0" eaLnBrk="1" latinLnBrk="0" hangingPunct="1">
        <a:defRPr sz="1221" kern="1200">
          <a:solidFill>
            <a:schemeClr val="tx1"/>
          </a:solidFill>
          <a:latin typeface="+mn-lt"/>
          <a:ea typeface="+mn-ea"/>
          <a:cs typeface="+mn-cs"/>
        </a:defRPr>
      </a:lvl5pPr>
      <a:lvl6pPr marL="1551280" algn="l" defTabSz="620512" rtl="0" eaLnBrk="1" latinLnBrk="0" hangingPunct="1">
        <a:defRPr sz="1221" kern="1200">
          <a:solidFill>
            <a:schemeClr val="tx1"/>
          </a:solidFill>
          <a:latin typeface="+mn-lt"/>
          <a:ea typeface="+mn-ea"/>
          <a:cs typeface="+mn-cs"/>
        </a:defRPr>
      </a:lvl6pPr>
      <a:lvl7pPr marL="1861536" algn="l" defTabSz="620512" rtl="0" eaLnBrk="1" latinLnBrk="0" hangingPunct="1">
        <a:defRPr sz="1221" kern="1200">
          <a:solidFill>
            <a:schemeClr val="tx1"/>
          </a:solidFill>
          <a:latin typeface="+mn-lt"/>
          <a:ea typeface="+mn-ea"/>
          <a:cs typeface="+mn-cs"/>
        </a:defRPr>
      </a:lvl7pPr>
      <a:lvl8pPr marL="2171791" algn="l" defTabSz="620512" rtl="0" eaLnBrk="1" latinLnBrk="0" hangingPunct="1">
        <a:defRPr sz="1221" kern="1200">
          <a:solidFill>
            <a:schemeClr val="tx1"/>
          </a:solidFill>
          <a:latin typeface="+mn-lt"/>
          <a:ea typeface="+mn-ea"/>
          <a:cs typeface="+mn-cs"/>
        </a:defRPr>
      </a:lvl8pPr>
      <a:lvl9pPr marL="2482047" algn="l" defTabSz="620512" rtl="0" eaLnBrk="1" latinLnBrk="0" hangingPunct="1">
        <a:defRPr sz="12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07/s00127-017-1446-1" TargetMode="External"/><Relationship Id="rId3" Type="http://schemas.openxmlformats.org/officeDocument/2006/relationships/hyperlink" Target="https://doi.org/10.1186/s12888-020-02818-3" TargetMode="External"/><Relationship Id="rId7" Type="http://schemas.openxmlformats.org/officeDocument/2006/relationships/hyperlink" Target="https://doi.org/10.1093/geront/gns06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oi.org/10.1080/13674670802321933" TargetMode="External"/><Relationship Id="rId5" Type="http://schemas.openxmlformats.org/officeDocument/2006/relationships/hyperlink" Target="https://doi.org/10.2105/AJPH.2013.301261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doi.org/10.1007/s00127-019-01800-z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Line 3"/>
          <p:cNvSpPr>
            <a:spLocks noChangeShapeType="1"/>
          </p:cNvSpPr>
          <p:nvPr/>
        </p:nvSpPr>
        <p:spPr bwMode="auto">
          <a:xfrm flipV="1">
            <a:off x="1439637" y="8414423"/>
            <a:ext cx="33645021" cy="12700"/>
          </a:xfrm>
          <a:prstGeom prst="line">
            <a:avLst/>
          </a:prstGeom>
          <a:noFill/>
          <a:ln w="508000" cmpd="thickThin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196" dirty="0"/>
          </a:p>
        </p:txBody>
      </p:sp>
      <p:sp>
        <p:nvSpPr>
          <p:cNvPr id="13316" name="Text Box 115"/>
          <p:cNvSpPr txBox="1">
            <a:spLocks noChangeArrowheads="1"/>
          </p:cNvSpPr>
          <p:nvPr/>
        </p:nvSpPr>
        <p:spPr bwMode="auto">
          <a:xfrm>
            <a:off x="2064884" y="5342164"/>
            <a:ext cx="32446232" cy="2849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79" b="1" i="1" dirty="0">
                <a:latin typeface="+mn-lt"/>
                <a:ea typeface="Arial Unicode MS" pitchFamily="34" charset="-128"/>
                <a:cs typeface="Arial Unicode MS" pitchFamily="34" charset="-128"/>
              </a:rPr>
              <a:t>Hunter G. Tholkes &amp; Amanda Hemmesch, Ph.D., Department of Psychology</a:t>
            </a:r>
          </a:p>
          <a:p>
            <a:pPr algn="ctr">
              <a:defRPr/>
            </a:pPr>
            <a:r>
              <a:rPr lang="en-US" sz="4479" b="1" i="1" dirty="0">
                <a:latin typeface="+mn-lt"/>
                <a:ea typeface="Arial Unicode MS" pitchFamily="34" charset="-128"/>
                <a:cs typeface="Arial Unicode MS" pitchFamily="34" charset="-128"/>
              </a:rPr>
              <a:t>James Cottrill, Ph.D., Department of Political Science</a:t>
            </a:r>
          </a:p>
          <a:p>
            <a:pPr algn="ctr">
              <a:defRPr/>
            </a:pPr>
            <a:r>
              <a:rPr lang="en-US" sz="4479" b="1" i="1" dirty="0">
                <a:latin typeface="+mn-lt"/>
                <a:ea typeface="Arial Unicode MS" pitchFamily="34" charset="-128"/>
                <a:cs typeface="Arial Unicode MS" pitchFamily="34" charset="-128"/>
              </a:rPr>
              <a:t> Ann Finan, Ph.D., &amp; Sandrine Zerbib, Ph.D., Department of Sociology</a:t>
            </a:r>
          </a:p>
          <a:p>
            <a:pPr algn="ctr">
              <a:defRPr/>
            </a:pPr>
            <a:r>
              <a:rPr lang="en-US" sz="4479" b="1" i="1" dirty="0">
                <a:latin typeface="+mn-lt"/>
                <a:ea typeface="Arial Unicode MS" pitchFamily="34" charset="-128"/>
                <a:cs typeface="Arial Unicode MS" pitchFamily="34" charset="-128"/>
              </a:rPr>
              <a:t>St. Cloud State University, St. Cloud, MN</a:t>
            </a:r>
          </a:p>
        </p:txBody>
      </p:sp>
      <p:sp>
        <p:nvSpPr>
          <p:cNvPr id="2289" name="Line 241"/>
          <p:cNvSpPr>
            <a:spLocks noChangeShapeType="1"/>
          </p:cNvSpPr>
          <p:nvPr/>
        </p:nvSpPr>
        <p:spPr bwMode="auto">
          <a:xfrm>
            <a:off x="24502552" y="8599715"/>
            <a:ext cx="42012" cy="20402777"/>
          </a:xfrm>
          <a:prstGeom prst="line">
            <a:avLst/>
          </a:prstGeom>
          <a:noFill/>
          <a:ln w="20320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196" dirty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347" name="Line 299"/>
          <p:cNvSpPr>
            <a:spLocks noChangeShapeType="1"/>
          </p:cNvSpPr>
          <p:nvPr/>
        </p:nvSpPr>
        <p:spPr bwMode="auto">
          <a:xfrm flipH="1">
            <a:off x="10476839" y="8599715"/>
            <a:ext cx="42012" cy="20402777"/>
          </a:xfrm>
          <a:prstGeom prst="line">
            <a:avLst/>
          </a:prstGeom>
          <a:noFill/>
          <a:ln w="20320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196" dirty="0"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4345" name="Group 318"/>
          <p:cNvGrpSpPr>
            <a:grpSpLocks/>
          </p:cNvGrpSpPr>
          <p:nvPr/>
        </p:nvGrpSpPr>
        <p:grpSpPr bwMode="auto">
          <a:xfrm>
            <a:off x="1439637" y="8754834"/>
            <a:ext cx="9211139" cy="869597"/>
            <a:chOff x="904456" y="8680259"/>
            <a:chExt cx="12457384" cy="1282799"/>
          </a:xfrm>
        </p:grpSpPr>
        <p:sp>
          <p:nvSpPr>
            <p:cNvPr id="292" name="Line 436"/>
            <p:cNvSpPr>
              <a:spLocks noChangeShapeType="1"/>
            </p:cNvSpPr>
            <p:nvPr/>
          </p:nvSpPr>
          <p:spPr bwMode="auto">
            <a:xfrm flipV="1">
              <a:off x="904456" y="8977420"/>
              <a:ext cx="12457384" cy="0"/>
            </a:xfrm>
            <a:prstGeom prst="line">
              <a:avLst/>
            </a:prstGeom>
            <a:noFill/>
            <a:ln w="1016000" cmpd="sng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196" dirty="0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411" name="Text Box 363"/>
            <p:cNvSpPr txBox="1">
              <a:spLocks noChangeArrowheads="1"/>
            </p:cNvSpPr>
            <p:nvPr/>
          </p:nvSpPr>
          <p:spPr bwMode="auto">
            <a:xfrm>
              <a:off x="1725324" y="8680259"/>
              <a:ext cx="10363199" cy="1282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3257" b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800" dist="38100" dir="2700000" algn="tl" rotWithShape="0">
                      <a:schemeClr val="tx1">
                        <a:alpha val="40000"/>
                      </a:scheme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Introduction</a:t>
              </a:r>
            </a:p>
            <a:p>
              <a:pPr algn="ctr" eaLnBrk="0" hangingPunct="0">
                <a:spcBef>
                  <a:spcPct val="50000"/>
                </a:spcBef>
                <a:defRPr/>
              </a:pPr>
              <a:endParaRPr lang="en-US" sz="1196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14346" name="Text Box 435"/>
          <p:cNvSpPr txBox="1">
            <a:spLocks noChangeArrowheads="1"/>
          </p:cNvSpPr>
          <p:nvPr/>
        </p:nvSpPr>
        <p:spPr bwMode="auto">
          <a:xfrm>
            <a:off x="30636314" y="26725222"/>
            <a:ext cx="184731" cy="27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196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12815661" y="14976928"/>
            <a:ext cx="391036" cy="1465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1196" dirty="0">
              <a:latin typeface="Times New Roman" pitchFamily="18" charset="0"/>
              <a:ea typeface="ＭＳ Ｐゴシック" pitchFamily="-60" charset="-128"/>
              <a:cs typeface="ＭＳ Ｐゴシック" pitchFamily="-60" charset="-128"/>
            </a:endParaRPr>
          </a:p>
        </p:txBody>
      </p:sp>
      <p:grpSp>
        <p:nvGrpSpPr>
          <p:cNvPr id="14348" name="Group 319"/>
          <p:cNvGrpSpPr>
            <a:grpSpLocks/>
          </p:cNvGrpSpPr>
          <p:nvPr/>
        </p:nvGrpSpPr>
        <p:grpSpPr bwMode="auto">
          <a:xfrm>
            <a:off x="1439636" y="19397895"/>
            <a:ext cx="8988877" cy="869597"/>
            <a:chOff x="904456" y="18967321"/>
            <a:chExt cx="12443248" cy="1282797"/>
          </a:xfrm>
        </p:grpSpPr>
        <p:sp>
          <p:nvSpPr>
            <p:cNvPr id="293" name="Line 436"/>
            <p:cNvSpPr>
              <a:spLocks noChangeShapeType="1"/>
            </p:cNvSpPr>
            <p:nvPr/>
          </p:nvSpPr>
          <p:spPr bwMode="auto">
            <a:xfrm flipV="1">
              <a:off x="904456" y="19274017"/>
              <a:ext cx="12443248" cy="0"/>
            </a:xfrm>
            <a:prstGeom prst="line">
              <a:avLst/>
            </a:prstGeom>
            <a:noFill/>
            <a:ln w="1016000" cmpd="sng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196" dirty="0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94" name="Text Box 363"/>
            <p:cNvSpPr txBox="1">
              <a:spLocks noChangeArrowheads="1"/>
            </p:cNvSpPr>
            <p:nvPr/>
          </p:nvSpPr>
          <p:spPr bwMode="auto">
            <a:xfrm>
              <a:off x="1793568" y="18967321"/>
              <a:ext cx="10363200" cy="1282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3257" b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800" dist="38100" dir="2700000" algn="tl" rotWithShape="0">
                      <a:schemeClr val="tx1">
                        <a:alpha val="40000"/>
                      </a:scheme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Methods</a:t>
              </a:r>
            </a:p>
            <a:p>
              <a:pPr algn="ctr" eaLnBrk="0" hangingPunct="0">
                <a:spcBef>
                  <a:spcPct val="50000"/>
                </a:spcBef>
                <a:defRPr/>
              </a:pPr>
              <a:endParaRPr lang="en-US" sz="1196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14349" name="Group 320"/>
          <p:cNvGrpSpPr>
            <a:grpSpLocks/>
          </p:cNvGrpSpPr>
          <p:nvPr/>
        </p:nvGrpSpPr>
        <p:grpSpPr bwMode="auto">
          <a:xfrm>
            <a:off x="10476840" y="8703124"/>
            <a:ext cx="14171139" cy="593560"/>
            <a:chOff x="13361840" y="8667136"/>
            <a:chExt cx="24482720" cy="640492"/>
          </a:xfrm>
        </p:grpSpPr>
        <p:sp>
          <p:nvSpPr>
            <p:cNvPr id="308" name="Line 436"/>
            <p:cNvSpPr>
              <a:spLocks noChangeShapeType="1"/>
            </p:cNvSpPr>
            <p:nvPr/>
          </p:nvSpPr>
          <p:spPr bwMode="auto">
            <a:xfrm flipV="1">
              <a:off x="13361840" y="8978242"/>
              <a:ext cx="24482720" cy="0"/>
            </a:xfrm>
            <a:prstGeom prst="line">
              <a:avLst/>
            </a:prstGeom>
            <a:noFill/>
            <a:ln w="1016000" cmpd="sng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196" dirty="0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309" name="Text Box 363"/>
            <p:cNvSpPr txBox="1">
              <a:spLocks noChangeArrowheads="1"/>
            </p:cNvSpPr>
            <p:nvPr/>
          </p:nvSpPr>
          <p:spPr bwMode="auto">
            <a:xfrm>
              <a:off x="19977039" y="8667136"/>
              <a:ext cx="10363200" cy="640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3257" b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800" dist="38100" dir="2700000" algn="tl" rotWithShape="0">
                      <a:schemeClr val="tx1">
                        <a:alpha val="40000"/>
                      </a:scheme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Results</a:t>
              </a:r>
            </a:p>
          </p:txBody>
        </p:sp>
      </p:grpSp>
      <p:grpSp>
        <p:nvGrpSpPr>
          <p:cNvPr id="14350" name="Group 137"/>
          <p:cNvGrpSpPr>
            <a:grpSpLocks/>
          </p:cNvGrpSpPr>
          <p:nvPr/>
        </p:nvGrpSpPr>
        <p:grpSpPr bwMode="auto">
          <a:xfrm>
            <a:off x="24536401" y="8651417"/>
            <a:ext cx="10548257" cy="593560"/>
            <a:chOff x="37890451" y="8629650"/>
            <a:chExt cx="12630149" cy="681374"/>
          </a:xfrm>
        </p:grpSpPr>
        <p:sp>
          <p:nvSpPr>
            <p:cNvPr id="310" name="Line 436"/>
            <p:cNvSpPr>
              <a:spLocks noChangeShapeType="1"/>
            </p:cNvSpPr>
            <p:nvPr/>
          </p:nvSpPr>
          <p:spPr bwMode="auto">
            <a:xfrm flipV="1">
              <a:off x="37890451" y="8978372"/>
              <a:ext cx="12630149" cy="0"/>
            </a:xfrm>
            <a:prstGeom prst="line">
              <a:avLst/>
            </a:prstGeom>
            <a:noFill/>
            <a:ln w="1016000" cmpd="sng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196" dirty="0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39" name="Text Box 363"/>
            <p:cNvSpPr txBox="1">
              <a:spLocks noChangeArrowheads="1"/>
            </p:cNvSpPr>
            <p:nvPr/>
          </p:nvSpPr>
          <p:spPr bwMode="auto">
            <a:xfrm>
              <a:off x="38811200" y="8629650"/>
              <a:ext cx="10362627" cy="681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3257" b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800" dist="38100" dir="2700000" algn="tl" rotWithShape="0">
                      <a:schemeClr val="tx1">
                        <a:alpha val="40000"/>
                      </a:scheme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Results (cont.)</a:t>
              </a:r>
            </a:p>
          </p:txBody>
        </p:sp>
      </p:grpSp>
      <p:grpSp>
        <p:nvGrpSpPr>
          <p:cNvPr id="14351" name="Group 136"/>
          <p:cNvGrpSpPr>
            <a:grpSpLocks/>
          </p:cNvGrpSpPr>
          <p:nvPr/>
        </p:nvGrpSpPr>
        <p:grpSpPr bwMode="auto">
          <a:xfrm>
            <a:off x="24573766" y="15167373"/>
            <a:ext cx="10604273" cy="593560"/>
            <a:chOff x="37897029" y="29268003"/>
            <a:chExt cx="12579717" cy="875493"/>
          </a:xfrm>
        </p:grpSpPr>
        <p:sp>
          <p:nvSpPr>
            <p:cNvPr id="314" name="Line 436"/>
            <p:cNvSpPr>
              <a:spLocks noChangeShapeType="1"/>
            </p:cNvSpPr>
            <p:nvPr/>
          </p:nvSpPr>
          <p:spPr bwMode="auto">
            <a:xfrm flipV="1">
              <a:off x="37897029" y="29641395"/>
              <a:ext cx="12579717" cy="0"/>
            </a:xfrm>
            <a:prstGeom prst="line">
              <a:avLst/>
            </a:prstGeom>
            <a:noFill/>
            <a:ln w="1016000" cmpd="sng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196" dirty="0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36" name="Text Box 363"/>
            <p:cNvSpPr txBox="1">
              <a:spLocks noChangeArrowheads="1"/>
            </p:cNvSpPr>
            <p:nvPr/>
          </p:nvSpPr>
          <p:spPr bwMode="auto">
            <a:xfrm>
              <a:off x="39014400" y="29268003"/>
              <a:ext cx="10446537" cy="875493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3257" b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800" dist="38100" dir="2700000" algn="tl" rotWithShape="0">
                      <a:schemeClr val="tx1">
                        <a:alpha val="40000"/>
                      </a:scheme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Conclusions</a:t>
              </a:r>
            </a:p>
          </p:txBody>
        </p:sp>
      </p:grpSp>
      <p:sp>
        <p:nvSpPr>
          <p:cNvPr id="39" name="Rectangle 2"/>
          <p:cNvSpPr>
            <a:spLocks noChangeArrowheads="1"/>
          </p:cNvSpPr>
          <p:nvPr/>
        </p:nvSpPr>
        <p:spPr bwMode="auto">
          <a:xfrm>
            <a:off x="1172937" y="3687537"/>
            <a:ext cx="34230129" cy="25543329"/>
          </a:xfrm>
          <a:prstGeom prst="rect">
            <a:avLst/>
          </a:prstGeom>
          <a:noFill/>
          <a:ln w="762000" cmpd="thickThin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196" dirty="0"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1028" name="Picture 4" descr="Primary logoty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3720" y="4809821"/>
            <a:ext cx="4450840" cy="254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8" name="Group 136"/>
          <p:cNvGrpSpPr>
            <a:grpSpLocks/>
          </p:cNvGrpSpPr>
          <p:nvPr/>
        </p:nvGrpSpPr>
        <p:grpSpPr bwMode="auto">
          <a:xfrm>
            <a:off x="24544565" y="21733040"/>
            <a:ext cx="10604273" cy="593560"/>
            <a:chOff x="37897029" y="29268003"/>
            <a:chExt cx="12579717" cy="875493"/>
          </a:xfrm>
        </p:grpSpPr>
        <p:sp>
          <p:nvSpPr>
            <p:cNvPr id="79" name="Line 436"/>
            <p:cNvSpPr>
              <a:spLocks noChangeShapeType="1"/>
            </p:cNvSpPr>
            <p:nvPr/>
          </p:nvSpPr>
          <p:spPr bwMode="auto">
            <a:xfrm flipV="1">
              <a:off x="37897029" y="29641395"/>
              <a:ext cx="12579717" cy="0"/>
            </a:xfrm>
            <a:prstGeom prst="line">
              <a:avLst/>
            </a:prstGeom>
            <a:noFill/>
            <a:ln w="1016000" cmpd="sng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196" dirty="0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0" name="Text Box 363"/>
            <p:cNvSpPr txBox="1">
              <a:spLocks noChangeArrowheads="1"/>
            </p:cNvSpPr>
            <p:nvPr/>
          </p:nvSpPr>
          <p:spPr bwMode="auto">
            <a:xfrm>
              <a:off x="39014400" y="29268003"/>
              <a:ext cx="10446537" cy="875493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3257" b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50800" dist="38100" dir="2700000" algn="tl" rotWithShape="0">
                      <a:schemeClr val="tx1">
                        <a:alpha val="40000"/>
                      </a:schemeClr>
                    </a:outerShdw>
                  </a:effectLst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References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6DE2B68-29A6-40D1-B6D8-E44DC8003402}"/>
              </a:ext>
            </a:extLst>
          </p:cNvPr>
          <p:cNvSpPr txBox="1"/>
          <p:nvPr/>
        </p:nvSpPr>
        <p:spPr>
          <a:xfrm>
            <a:off x="1707419" y="20098182"/>
            <a:ext cx="8667708" cy="83976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2049" tIns="31024" rIns="62049" bIns="31024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79" b="1" i="1" u="sng" dirty="0">
                <a:latin typeface="Times New Roman"/>
                <a:ea typeface="ＭＳ Ｐゴシック"/>
                <a:cs typeface="Times New Roman"/>
              </a:rPr>
              <a:t>Participants</a:t>
            </a:r>
            <a:endParaRPr lang="en-US" sz="2579" u="sng" dirty="0">
              <a:ea typeface="ＭＳ Ｐゴシック"/>
            </a:endParaRPr>
          </a:p>
          <a:p>
            <a:r>
              <a:rPr lang="en-US" sz="2579" b="1" dirty="0">
                <a:latin typeface="Times New Roman"/>
                <a:ea typeface="ＭＳ Ｐゴシック"/>
                <a:cs typeface="Times New Roman"/>
              </a:rPr>
              <a:t>• A random sample of 277 adults living in Minnesota (51% women; 75% white; age M = 48.39, SD = 17.90 years)</a:t>
            </a:r>
            <a:endParaRPr lang="en-US" sz="2579" dirty="0">
              <a:ea typeface="ＭＳ Ｐゴシック"/>
            </a:endParaRPr>
          </a:p>
          <a:p>
            <a:r>
              <a:rPr lang="en-US" sz="2579" b="1" dirty="0">
                <a:latin typeface="Times New Roman"/>
                <a:ea typeface="ＭＳ Ｐゴシック"/>
                <a:cs typeface="Times New Roman"/>
              </a:rPr>
              <a:t>• 6% response rate</a:t>
            </a:r>
            <a:endParaRPr lang="en-US" sz="2579" dirty="0">
              <a:ea typeface="ＭＳ Ｐゴシック"/>
            </a:endParaRPr>
          </a:p>
          <a:p>
            <a:r>
              <a:rPr lang="en-US" sz="2579" b="1" dirty="0">
                <a:latin typeface="Times New Roman"/>
                <a:ea typeface="ＭＳ Ｐゴシック"/>
                <a:cs typeface="Times New Roman"/>
              </a:rPr>
              <a:t>• 80% cooperation rate</a:t>
            </a:r>
            <a:endParaRPr lang="en-US" sz="2579" dirty="0">
              <a:ea typeface="ＭＳ Ｐゴシック"/>
            </a:endParaRPr>
          </a:p>
          <a:p>
            <a:r>
              <a:rPr lang="en-US" sz="2579" b="1" dirty="0">
                <a:latin typeface="Times New Roman"/>
                <a:ea typeface="ＭＳ Ｐゴシック"/>
                <a:cs typeface="Times New Roman"/>
              </a:rPr>
              <a:t>• 6.1% margin of error (at 95% confidence level)</a:t>
            </a:r>
            <a:endParaRPr lang="en-US" sz="2579" b="1" dirty="0">
              <a:ea typeface="ＭＳ Ｐゴシック"/>
              <a:cs typeface="Times New Roman"/>
            </a:endParaRPr>
          </a:p>
          <a:p>
            <a:endParaRPr lang="en-US" sz="2579" b="1" dirty="0">
              <a:latin typeface="Times New Roman"/>
              <a:ea typeface="ＭＳ Ｐゴシック"/>
              <a:cs typeface="Times New Roman"/>
            </a:endParaRPr>
          </a:p>
          <a:p>
            <a:r>
              <a:rPr lang="en-US" sz="2579" b="1" i="1" u="sng" dirty="0">
                <a:latin typeface="Times New Roman"/>
                <a:ea typeface="ＭＳ Ｐゴシック"/>
                <a:cs typeface="Times New Roman"/>
              </a:rPr>
              <a:t>Method</a:t>
            </a:r>
            <a:endParaRPr lang="en-US" sz="2579" u="sng" dirty="0">
              <a:ea typeface="ＭＳ Ｐゴシック"/>
            </a:endParaRPr>
          </a:p>
          <a:p>
            <a:r>
              <a:rPr lang="en-US" sz="2579" b="1" dirty="0">
                <a:latin typeface="Times New Roman"/>
                <a:ea typeface="ＭＳ Ｐゴシック"/>
                <a:cs typeface="Times New Roman"/>
              </a:rPr>
              <a:t>• A list of telephone numbers with Minnesota area codes was generated via random digit dialing (Dynata, Inc)</a:t>
            </a:r>
            <a:endParaRPr lang="en-US" sz="2579" dirty="0">
              <a:ea typeface="ＭＳ Ｐゴシック"/>
            </a:endParaRPr>
          </a:p>
          <a:p>
            <a:r>
              <a:rPr lang="en-US" sz="2579" b="1" dirty="0">
                <a:latin typeface="Times New Roman"/>
                <a:ea typeface="ＭＳ Ｐゴシック"/>
                <a:cs typeface="Times New Roman"/>
              </a:rPr>
              <a:t>• Data was collected October 11-30, 2021 </a:t>
            </a:r>
          </a:p>
          <a:p>
            <a:r>
              <a:rPr lang="en-US" sz="2579" b="1" dirty="0">
                <a:latin typeface="Times New Roman"/>
                <a:ea typeface="ＭＳ Ｐゴシック"/>
                <a:cs typeface="Times New Roman"/>
              </a:rPr>
              <a:t>• Participants completed a telephone survey about political and social issues that lasted approximately 15 minutes </a:t>
            </a:r>
            <a:endParaRPr lang="en-US" sz="2579" dirty="0"/>
          </a:p>
          <a:p>
            <a:r>
              <a:rPr lang="en-US" sz="2579" b="1" dirty="0">
                <a:latin typeface="Times New Roman"/>
                <a:ea typeface="ＭＳ Ｐゴシック"/>
                <a:cs typeface="Times New Roman"/>
              </a:rPr>
              <a:t>• Student callers were trained to minimize bias during interviews</a:t>
            </a:r>
            <a:endParaRPr lang="en-US" sz="2579" b="1" dirty="0">
              <a:ea typeface="ＭＳ Ｐゴシック"/>
              <a:cs typeface="Times New Roman"/>
            </a:endParaRPr>
          </a:p>
          <a:p>
            <a:endParaRPr lang="en-US" sz="2579" b="1" dirty="0">
              <a:latin typeface="Times New Roman"/>
              <a:ea typeface="ＭＳ Ｐゴシック"/>
              <a:cs typeface="Times New Roman"/>
            </a:endParaRPr>
          </a:p>
          <a:p>
            <a:r>
              <a:rPr lang="en-US" sz="2579" b="1" i="1" u="sng" dirty="0">
                <a:latin typeface="Times New Roman"/>
                <a:ea typeface="ＭＳ Ｐゴシック"/>
                <a:cs typeface="Times New Roman"/>
              </a:rPr>
              <a:t>Data Preparation and Analysis</a:t>
            </a:r>
            <a:endParaRPr lang="en-US" sz="2579" u="sng" dirty="0">
              <a:ea typeface="ＭＳ Ｐゴシック"/>
            </a:endParaRPr>
          </a:p>
          <a:p>
            <a:r>
              <a:rPr lang="en-US" sz="2579" b="1" dirty="0">
                <a:latin typeface="Times New Roman"/>
                <a:ea typeface="ＭＳ Ｐゴシック"/>
                <a:cs typeface="Times New Roman"/>
              </a:rPr>
              <a:t>• Data was weighted on age to better match the adult population of Minnesota</a:t>
            </a:r>
            <a:endParaRPr lang="en-US" sz="2579" dirty="0">
              <a:ea typeface="ＭＳ Ｐゴシック"/>
            </a:endParaRPr>
          </a:p>
          <a:p>
            <a:r>
              <a:rPr lang="en-US" sz="2579" b="1" dirty="0">
                <a:latin typeface="Times New Roman"/>
                <a:ea typeface="ＭＳ Ｐゴシック"/>
                <a:cs typeface="Times New Roman"/>
              </a:rPr>
              <a:t>• Frequencies and chi-square analyses were used to analyze data</a:t>
            </a:r>
            <a:endParaRPr lang="en-US" sz="2579" dirty="0">
              <a:ea typeface="ＭＳ Ｐゴシック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6DE2B68-29A6-40D1-B6D8-E44DC8003402}"/>
              </a:ext>
            </a:extLst>
          </p:cNvPr>
          <p:cNvSpPr txBox="1"/>
          <p:nvPr/>
        </p:nvSpPr>
        <p:spPr>
          <a:xfrm>
            <a:off x="1707420" y="9651790"/>
            <a:ext cx="8666006" cy="91016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2049" tIns="31024" rIns="62049" bIns="31024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79" b="1" i="1" u="sng" dirty="0">
                <a:latin typeface="Times New Roman"/>
                <a:ea typeface="ＭＳ Ｐゴシック"/>
                <a:cs typeface="Times New Roman"/>
              </a:rPr>
              <a:t>Background</a:t>
            </a:r>
          </a:p>
          <a:p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• Social isolation involves an individuals’ social network (i.e., quantity, quality, and structure) and their appraisal of relationships (Wang et al., 2017). </a:t>
            </a:r>
          </a:p>
          <a:p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• Social isolation has been associated with an increase in mortality (Pantell et al., 2013) and a vulnerability for various mental-health issues (e.g., depression, anxiety, PTSD, etc.; Achterbergh et al., 2020; Ma et al., 2020). </a:t>
            </a:r>
          </a:p>
          <a:p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• Religious affiliation often involves greater social involvement, while simultaneously being associated with an increase in a sense of belonging (Rote, Hill, &amp; Ellison, 2013), and a decrease in negative emotions (</a:t>
            </a:r>
            <a:r>
              <a:rPr lang="en-US" sz="2550" b="1" dirty="0" err="1">
                <a:latin typeface="Times New Roman"/>
                <a:ea typeface="ＭＳ Ｐゴシック"/>
                <a:cs typeface="Times New Roman"/>
              </a:rPr>
              <a:t>Rosemarin</a:t>
            </a:r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, Pargament, &amp; Mahoney, 2009). </a:t>
            </a:r>
          </a:p>
          <a:p>
            <a:endParaRPr lang="en-US" sz="2579" b="1" dirty="0">
              <a:latin typeface="Times New Roman"/>
              <a:ea typeface="ＭＳ Ｐゴシック"/>
              <a:cs typeface="Times New Roman"/>
            </a:endParaRPr>
          </a:p>
          <a:p>
            <a:r>
              <a:rPr lang="en-US" sz="2579" b="1" i="1" u="sng" dirty="0">
                <a:latin typeface="Times New Roman"/>
                <a:ea typeface="ＭＳ Ｐゴシック"/>
                <a:cs typeface="Times New Roman"/>
              </a:rPr>
              <a:t>Hypotheses</a:t>
            </a:r>
          </a:p>
          <a:p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• We predicted that participants would be at a higher risk for social isolation during the COVID-19 pandemic than was observed in a previous survey before the pandemic.</a:t>
            </a:r>
          </a:p>
          <a:p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• We predicted that participants who were at risk for social isolation would self-report more diagnosable mental health conditions.</a:t>
            </a:r>
            <a:endParaRPr lang="en-US" dirty="0"/>
          </a:p>
          <a:p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• We predicted that participants who were affiliated with a religion would be at lower risk for social isolation.</a:t>
            </a:r>
            <a:endParaRPr lang="en-US" sz="2579" dirty="0">
              <a:ea typeface="ＭＳ Ｐゴシック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6DE2B68-29A6-40D1-B6D8-E44DC8003402}"/>
              </a:ext>
            </a:extLst>
          </p:cNvPr>
          <p:cNvSpPr txBox="1"/>
          <p:nvPr/>
        </p:nvSpPr>
        <p:spPr>
          <a:xfrm>
            <a:off x="24890187" y="9620956"/>
            <a:ext cx="9964373" cy="517302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2049" tIns="31024" rIns="62049" bIns="31024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79" b="1" i="1" u="sng" dirty="0">
                <a:latin typeface="Times New Roman"/>
                <a:ea typeface="ＭＳ Ｐゴシック"/>
                <a:cs typeface="Times New Roman"/>
              </a:rPr>
              <a:t>Hypothesis Testing</a:t>
            </a:r>
            <a:endParaRPr lang="en-US" sz="2579" u="sng" dirty="0">
              <a:ea typeface="ＭＳ Ｐゴシック"/>
            </a:endParaRPr>
          </a:p>
          <a:p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• As predicted, there was a significant difference in risk for social isolation before and during the COVID-19 pandemic, chi-square = 6.23, p = .01, such that a higher percentage of participants were at risk for isolation during the pandemic (14%) than before the pandemic (9%).</a:t>
            </a:r>
            <a:endParaRPr lang="en-US" dirty="0"/>
          </a:p>
          <a:p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• As predicted, there was a significant relationship between social isolation and mental health, chi-square = 4.33, p = .04, such that participants who were at risk for social isolation were more likely to self-report a diagnosable mental health condition.</a:t>
            </a:r>
            <a:endParaRPr lang="en-US" sz="2550" dirty="0"/>
          </a:p>
          <a:p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• There was not a significant relationship between social isolation and religious affiliation, chi-square = .18, p = .67.</a:t>
            </a:r>
            <a:endParaRPr lang="en-US" sz="2550" b="1" dirty="0">
              <a:ea typeface="ＭＳ Ｐゴシック"/>
              <a:cs typeface="Times New Roman"/>
            </a:endParaRPr>
          </a:p>
          <a:p>
            <a:endParaRPr lang="en-US" sz="2579" b="1" dirty="0">
              <a:latin typeface="Times New Roman"/>
              <a:ea typeface="ＭＳ Ｐゴシック"/>
              <a:cs typeface="Times New Roman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6DE2B68-29A6-40D1-B6D8-E44DC8003402}"/>
              </a:ext>
            </a:extLst>
          </p:cNvPr>
          <p:cNvSpPr txBox="1"/>
          <p:nvPr/>
        </p:nvSpPr>
        <p:spPr>
          <a:xfrm>
            <a:off x="24710314" y="16078200"/>
            <a:ext cx="9964373" cy="6359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2049" tIns="31024" rIns="62049" bIns="31024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79" b="1" i="1" u="sng" dirty="0">
                <a:latin typeface="Times New Roman"/>
                <a:ea typeface="ＭＳ Ｐゴシック"/>
                <a:cs typeface="Times New Roman"/>
              </a:rPr>
              <a:t>Implications</a:t>
            </a:r>
            <a:endParaRPr lang="en-US" sz="2579" u="sng" dirty="0">
              <a:ea typeface="ＭＳ Ｐゴシック"/>
            </a:endParaRPr>
          </a:p>
          <a:p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• Findings illustrate a potential increase in social isolation during the COVID-19 pandemic.</a:t>
            </a:r>
          </a:p>
          <a:p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• These results highlight how important social connections are to personal well-being and perceptions of mental health. Interventions that foster social connection may be especially important during the pandemic.</a:t>
            </a:r>
          </a:p>
          <a:p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• Religious affiliation was not associated with risk for social isolation. </a:t>
            </a:r>
          </a:p>
          <a:p>
            <a:endParaRPr lang="en-US" sz="2550" b="1" i="1" u="sng" dirty="0">
              <a:latin typeface="Times New Roman"/>
              <a:ea typeface="ＭＳ Ｐゴシック"/>
              <a:cs typeface="Times New Roman"/>
            </a:endParaRPr>
          </a:p>
          <a:p>
            <a:r>
              <a:rPr lang="en-US" sz="2550" b="1" i="1" u="sng" dirty="0">
                <a:latin typeface="Times New Roman"/>
                <a:ea typeface="ＭＳ Ｐゴシック"/>
                <a:cs typeface="Times New Roman"/>
              </a:rPr>
              <a:t>Future Directions</a:t>
            </a:r>
            <a:endParaRPr lang="en-US" sz="2550" dirty="0"/>
          </a:p>
          <a:p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• Our religion item was limited; we asked participants about religious affiliation. We plan to add another item to our next survey to address religious participation. </a:t>
            </a:r>
          </a:p>
          <a:p>
            <a:endParaRPr lang="en-US" sz="2579" dirty="0">
              <a:ea typeface="ＭＳ Ｐゴシック"/>
            </a:endParaRPr>
          </a:p>
          <a:p>
            <a:endParaRPr lang="en-US" sz="2579" b="1" dirty="0">
              <a:ea typeface="ＭＳ Ｐゴシック"/>
              <a:cs typeface="Times New Roman"/>
            </a:endParaRPr>
          </a:p>
          <a:p>
            <a:endParaRPr lang="en-US" sz="2579" b="1" dirty="0">
              <a:latin typeface="Times New Roman"/>
              <a:ea typeface="ＭＳ Ｐゴシック"/>
              <a:cs typeface="Times New Roman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6DE2B68-29A6-40D1-B6D8-E44DC8003402}"/>
              </a:ext>
            </a:extLst>
          </p:cNvPr>
          <p:cNvSpPr txBox="1"/>
          <p:nvPr/>
        </p:nvSpPr>
        <p:spPr>
          <a:xfrm>
            <a:off x="24688800" y="22555200"/>
            <a:ext cx="10126740" cy="62027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2049" tIns="31024" rIns="62049" bIns="31024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Achterbergh, L., Pitman, A., </a:t>
            </a:r>
            <a:r>
              <a:rPr lang="en-US" sz="1900" kern="150" dirty="0" err="1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Birken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, M., Pearce, E., </a:t>
            </a:r>
            <a:r>
              <a:rPr lang="en-US" sz="1900" kern="150" dirty="0" err="1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Sno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, H., &amp; Johnson, S. (2020). The experience of 	loneliness among young people with depression: a qualitative meta-synthesis of the literature. 	</a:t>
            </a:r>
            <a:r>
              <a:rPr lang="en-US" sz="1900" i="1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BMC Psychiatry, 20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(1), 415. 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  <a:hlinkClick r:id="rId3"/>
              </a:rPr>
              <a:t>https://doi.org/10.1186/s12888-020-02818-3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Ma, R., Mann, F., Wang, J., Lloyd-Evans, B., </a:t>
            </a:r>
            <a:r>
              <a:rPr lang="en-US" sz="1900" kern="150" dirty="0" err="1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Terhune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, J., Al-Shihabi, A., &amp; Johnson, S.. (2020). The 	effectiveness of interventions for reducing subjective and objective social isolation among 	people with mental health problems: A systematic review. </a:t>
            </a:r>
            <a:r>
              <a:rPr lang="en-US" sz="1900" i="1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Social Psychiatry and Psychiatric 	Epidemiology, 55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(7), 839-876. 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  <a:hlinkClick r:id="rId4"/>
              </a:rPr>
              <a:t>https://doi.org/10.1007/s00127-019-01800-z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kern="150" dirty="0" err="1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Pantell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, M., </a:t>
            </a:r>
            <a:r>
              <a:rPr lang="en-US" sz="1900" kern="150" dirty="0" err="1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Rehkopf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, D., Jutte, D., </a:t>
            </a:r>
            <a:r>
              <a:rPr lang="en-US" sz="1900" kern="150" dirty="0" err="1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Syme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, S. L., </a:t>
            </a:r>
            <a:r>
              <a:rPr lang="en-US" sz="1900" kern="150" dirty="0" err="1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Balmes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, J., &amp; Adler, N. (2013). Social isolation: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	a predictor of mortality comparable to traditional clinical risk factors. </a:t>
            </a:r>
            <a:r>
              <a:rPr lang="en-US" sz="1900" i="1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American Journal of 	Public Health, 103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(11), 2056-62. 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  <a:hlinkClick r:id="rId5"/>
              </a:rPr>
              <a:t>https://doi.org/10.2105/AJPH.2013.301261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kern="150" dirty="0" err="1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Rosmarin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, D. H., Pargament, K. I., and Mahoney, A. (2009). The role of religiousness in anxiety, 	depression, and happiness in a Jewish community sample: A preliminary investigation. 	</a:t>
            </a:r>
            <a:r>
              <a:rPr lang="en-US" sz="1900" i="1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Mental Health, Religion &amp; Culture, 12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(2), 97–113. 	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  <a:hlinkClick r:id="rId6"/>
              </a:rPr>
              <a:t>https://doi.org/10.1080/13674670802321933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Rote, S., Hill, T. D., &amp; Ellison, C. G. (2013). Religious attendance and loneliness in later life. The 	</a:t>
            </a:r>
            <a:r>
              <a:rPr lang="en-US" sz="1900" i="1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Gerontologist, 53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(1), 39–50. 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  <a:hlinkClick r:id="rId7"/>
              </a:rPr>
              <a:t>https://doi.org/10.1093/geront/gns063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Wang, J., Lloyd-Evans, B., </a:t>
            </a:r>
            <a:r>
              <a:rPr lang="en-US" sz="1900" kern="150" dirty="0" err="1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Giacco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, D., Forsyth, R., Nebo, C., Mann, F., &amp; Johnson, S. (2017). Social 	isolation in mental health: A conceptual and methodological review. </a:t>
            </a:r>
            <a:r>
              <a:rPr lang="en-US" sz="1900" i="1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Social Psychiatry and 	Psychiatric Epidemiology: The International Journal for Research in Social and Genetic 	Epidemiology and Mental Health Services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, </a:t>
            </a:r>
            <a:r>
              <a:rPr lang="en-US" sz="1900" i="1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52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(12), 1451–1461.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	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  <a:hlinkClick r:id="rId8"/>
              </a:rPr>
              <a:t>https://doi.org/10.1007/s00127-017-1446-1</a:t>
            </a:r>
            <a:r>
              <a:rPr lang="en-US" sz="1900" kern="150" dirty="0">
                <a:latin typeface="Times New Roman" panose="02020603050405020304" pitchFamily="18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6DE2B68-29A6-40D1-B6D8-E44DC8003402}"/>
              </a:ext>
            </a:extLst>
          </p:cNvPr>
          <p:cNvSpPr txBox="1"/>
          <p:nvPr/>
        </p:nvSpPr>
        <p:spPr>
          <a:xfrm>
            <a:off x="10834031" y="9624430"/>
            <a:ext cx="13322899" cy="43971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2049" tIns="31024" rIns="62049" bIns="31024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79" b="1" i="1" u="sng" dirty="0">
                <a:latin typeface="Times New Roman"/>
                <a:ea typeface="ＭＳ Ｐゴシック"/>
                <a:cs typeface="Times New Roman"/>
              </a:rPr>
              <a:t>Descriptive Statistics</a:t>
            </a:r>
            <a:endParaRPr lang="en-US" sz="2579" u="sng" dirty="0">
              <a:ea typeface="ＭＳ Ｐゴシック"/>
            </a:endParaRPr>
          </a:p>
          <a:p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• Approximately 14% of participants were at risk for social isolation (they had two or fewer people they could call on for help).</a:t>
            </a:r>
          </a:p>
          <a:p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• Approximately 49% of participants indicated they had or ever had a diagnosable mental health condition.</a:t>
            </a:r>
          </a:p>
          <a:p>
            <a:r>
              <a:rPr lang="en-US" sz="2550" b="1" dirty="0">
                <a:latin typeface="Times New Roman"/>
                <a:ea typeface="ＭＳ Ｐゴシック"/>
                <a:cs typeface="Times New Roman"/>
              </a:rPr>
              <a:t>• Approximately 75% of participants indicated a religious affiliation, with the most common denominations being Roman Catholic (24%) Mainline Protestant (24%), Evangelical Protestant (14%), or some other religion (14%).</a:t>
            </a:r>
          </a:p>
          <a:p>
            <a:endParaRPr lang="en-US" sz="2579" b="1" dirty="0">
              <a:latin typeface="Times New Roman"/>
              <a:ea typeface="ＭＳ Ｐゴシック"/>
              <a:cs typeface="Times New Roman"/>
            </a:endParaRPr>
          </a:p>
          <a:p>
            <a:endParaRPr lang="en-US" sz="2579" b="1" dirty="0">
              <a:latin typeface="Times New Roman"/>
              <a:ea typeface="ＭＳ Ｐゴシック"/>
              <a:cs typeface="Times New Roman"/>
            </a:endParaRPr>
          </a:p>
          <a:p>
            <a:endParaRPr lang="en-US" sz="2579" b="1" dirty="0">
              <a:latin typeface="Times New Roman"/>
              <a:ea typeface="ＭＳ Ｐゴシック"/>
              <a:cs typeface="Times New Roman"/>
            </a:endParaRPr>
          </a:p>
        </p:txBody>
      </p:sp>
      <p:pic>
        <p:nvPicPr>
          <p:cNvPr id="5" name="Picture 6" descr="Chart, waterfall chart&#10;&#10;Description automatically generated">
            <a:extLst>
              <a:ext uri="{FF2B5EF4-FFF2-40B4-BE49-F238E27FC236}">
                <a16:creationId xmlns:a16="http://schemas.microsoft.com/office/drawing/2014/main" id="{123ED282-69FA-45B0-99D7-E2C9105A72D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34031" y="12821653"/>
            <a:ext cx="13293591" cy="8057148"/>
          </a:xfrm>
          <a:prstGeom prst="rect">
            <a:avLst/>
          </a:prstGeom>
        </p:spPr>
      </p:pic>
      <p:pic>
        <p:nvPicPr>
          <p:cNvPr id="3" name="Picture 5" descr="Chart, bar chart&#10;&#10;Description automatically generated">
            <a:extLst>
              <a:ext uri="{FF2B5EF4-FFF2-40B4-BE49-F238E27FC236}">
                <a16:creationId xmlns:a16="http://schemas.microsoft.com/office/drawing/2014/main" id="{21EB4CCC-1041-4DF6-9A42-D51F92CA65C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842777" y="20946270"/>
            <a:ext cx="13284844" cy="78573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25245" y="4191001"/>
            <a:ext cx="298738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Social isolation, religious affiliation, and mental health in adult Minnesotans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16533EF192DE4081FC183784CE40B9" ma:contentTypeVersion="12" ma:contentTypeDescription="Create a new document." ma:contentTypeScope="" ma:versionID="12cb6e4d960e92960ec74e8a99cfcd1a">
  <xsd:schema xmlns:xsd="http://www.w3.org/2001/XMLSchema" xmlns:xs="http://www.w3.org/2001/XMLSchema" xmlns:p="http://schemas.microsoft.com/office/2006/metadata/properties" xmlns:ns3="f7d07912-cdfc-40fc-9631-8d706b4544a3" xmlns:ns4="d19d0905-3dac-4950-b199-5966d84a08c6" targetNamespace="http://schemas.microsoft.com/office/2006/metadata/properties" ma:root="true" ma:fieldsID="31e3aaed848436edef6ac8da0b7ef664" ns3:_="" ns4:_="">
    <xsd:import namespace="f7d07912-cdfc-40fc-9631-8d706b4544a3"/>
    <xsd:import namespace="d19d0905-3dac-4950-b199-5966d84a08c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d07912-cdfc-40fc-9631-8d706b454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9d0905-3dac-4950-b199-5966d84a08c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73F6D1-D651-4EFD-B3BE-0B3B29598C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B27E53-56AA-4A0A-AA62-B0BD13CF0E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d07912-cdfc-40fc-9631-8d706b4544a3"/>
    <ds:schemaRef ds:uri="d19d0905-3dac-4950-b199-5966d84a08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9A9814-4387-4FF4-A490-408BCB3972CC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d19d0905-3dac-4950-b199-5966d84a08c6"/>
    <ds:schemaRef ds:uri="http://schemas.microsoft.com/office/2006/documentManagement/types"/>
    <ds:schemaRef ds:uri="f7d07912-cdfc-40fc-9631-8d706b4544a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20739</TotalTime>
  <Words>1113</Words>
  <Application>Microsoft Office PowerPoint</Application>
  <PresentationFormat>Custom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Unicode MS</vt:lpstr>
      <vt:lpstr>Times New Roman</vt:lpstr>
      <vt:lpstr>Blank Presentation</vt:lpstr>
      <vt:lpstr>PowerPoint Presentation</vt:lpstr>
    </vt:vector>
  </TitlesOfParts>
  <Company>Colorado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FVM Poster</dc:title>
  <dc:creator>Nathaniel D Douda</dc:creator>
  <cp:lastModifiedBy>Tholkes, Hunter G</cp:lastModifiedBy>
  <cp:revision>736</cp:revision>
  <cp:lastPrinted>2002-04-12T08:09:47Z</cp:lastPrinted>
  <dcterms:created xsi:type="dcterms:W3CDTF">2000-04-06T01:31:32Z</dcterms:created>
  <dcterms:modified xsi:type="dcterms:W3CDTF">2022-04-20T13:34:02Z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0x0101005616533EF192DE4081FC183784CE40B9</vt:lpwstr>
  </property>
</Properties>
</file>